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31"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sto MT" panose="02040603050505030304" pitchFamily="18" charset="0"/>
      <p:regular r:id="rId13"/>
      <p:bold r:id="rId14"/>
      <p:italic r:id="rId15"/>
      <p:boldItalic r:id="rId16"/>
    </p:embeddedFont>
    <p:embeddedFont>
      <p:font typeface="Inter" panose="020B0604020202020204" charset="0"/>
      <p:regular r:id="rId17"/>
    </p:embeddedFont>
    <p:embeddedFont>
      <p:font typeface="Wingdings 2" panose="05020102010507070707" pitchFamily="18" charset="2"/>
      <p:regular r:id="rId1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7065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4832" y="2123449"/>
            <a:ext cx="11328041" cy="2194561"/>
          </a:xfrm>
        </p:spPr>
        <p:txBody>
          <a:bodyPr anchor="b">
            <a:normAutofit/>
          </a:bodyPr>
          <a:lstStyle>
            <a:lvl1pPr algn="ctr">
              <a:defRPr sz="6480"/>
            </a:lvl1pPr>
          </a:lstStyle>
          <a:p>
            <a:r>
              <a:rPr lang="en-US"/>
              <a:t>Click to edit Master title style</a:t>
            </a:r>
            <a:endParaRPr lang="en-US" dirty="0"/>
          </a:p>
        </p:txBody>
      </p:sp>
      <p:sp>
        <p:nvSpPr>
          <p:cNvPr id="3" name="Subtitle 2"/>
          <p:cNvSpPr>
            <a:spLocks noGrp="1"/>
          </p:cNvSpPr>
          <p:nvPr>
            <p:ph type="subTitle" idx="1"/>
          </p:nvPr>
        </p:nvSpPr>
        <p:spPr>
          <a:xfrm>
            <a:off x="1644832" y="4318008"/>
            <a:ext cx="11328041" cy="1259840"/>
          </a:xfrm>
        </p:spPr>
        <p:txBody>
          <a:bodyPr anchor="t"/>
          <a:lstStyle>
            <a:lvl1pPr marL="0" indent="0" algn="ctr">
              <a:buNone/>
              <a:defRPr>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766302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660" y="657369"/>
            <a:ext cx="12170159" cy="4580167"/>
          </a:xfrm>
          <a:prstGeom prst="rect">
            <a:avLst/>
          </a:prstGeom>
        </p:spPr>
      </p:pic>
      <p:sp>
        <p:nvSpPr>
          <p:cNvPr id="2" name="Title 1"/>
          <p:cNvSpPr>
            <a:spLocks noGrp="1"/>
          </p:cNvSpPr>
          <p:nvPr>
            <p:ph type="title"/>
          </p:nvPr>
        </p:nvSpPr>
        <p:spPr>
          <a:xfrm>
            <a:off x="1096567" y="5478306"/>
            <a:ext cx="12426391" cy="652166"/>
          </a:xfrm>
        </p:spPr>
        <p:txBody>
          <a:bodyPr anchor="b">
            <a:normAutofit/>
          </a:bodyPr>
          <a:lstStyle>
            <a:lvl1pPr algn="ctr">
              <a:defRPr sz="3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03219" y="834012"/>
            <a:ext cx="11814415" cy="4230805"/>
          </a:xfrm>
          <a:effectLst>
            <a:outerShdw blurRad="38100" dist="25400" dir="4440000">
              <a:srgbClr val="000000">
                <a:alpha val="36000"/>
              </a:srgbClr>
            </a:outerShdw>
          </a:effectLst>
        </p:spPr>
        <p:txBody>
          <a:bodyPr anchor="t">
            <a:normAutofit/>
          </a:bodyPr>
          <a:lstStyle>
            <a:lvl1pPr marL="0" indent="0" algn="ctr">
              <a:buNone/>
              <a:defRPr sz="2400"/>
            </a:lvl1pPr>
            <a:lvl2pPr marL="548640" indent="0">
              <a:buNone/>
              <a:defRPr sz="2400"/>
            </a:lvl2pPr>
            <a:lvl3pPr marL="1097280" indent="0">
              <a:buNone/>
              <a:defRPr sz="240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4" y="6130474"/>
            <a:ext cx="12424514" cy="818966"/>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9461290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4" y="730124"/>
            <a:ext cx="12424514" cy="4241213"/>
          </a:xfrm>
        </p:spPr>
        <p:txBody>
          <a:bodyPr anchor="ctr"/>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53" y="5154216"/>
            <a:ext cx="12424516" cy="1802191"/>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5540948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20"/>
            <a:ext cx="11163302" cy="3591485"/>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2064773" y="4332039"/>
            <a:ext cx="10502759" cy="639299"/>
          </a:xfrm>
        </p:spPr>
        <p:txBody>
          <a:bodyPr anchor="t">
            <a:normAutofit/>
          </a:bodyPr>
          <a:lstStyle>
            <a:lvl1pPr marL="0" indent="0" algn="r">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96553" y="5165224"/>
            <a:ext cx="12424516" cy="1787395"/>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
        <p:nvSpPr>
          <p:cNvPr id="11" name="TextBox 10"/>
          <p:cNvSpPr txBox="1"/>
          <p:nvPr/>
        </p:nvSpPr>
        <p:spPr>
          <a:xfrm>
            <a:off x="1188720" y="1061755"/>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3" name="TextBox 12"/>
          <p:cNvSpPr txBox="1"/>
          <p:nvPr/>
        </p:nvSpPr>
        <p:spPr>
          <a:xfrm>
            <a:off x="12605659" y="351391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42169046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96553" y="2552331"/>
            <a:ext cx="12424516" cy="3014202"/>
          </a:xfrm>
        </p:spPr>
        <p:txBody>
          <a:bodyPr anchor="b"/>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41" y="5580667"/>
            <a:ext cx="12422639"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5116406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96554" y="731520"/>
            <a:ext cx="12424514" cy="116454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96554"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096554"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336053"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329722"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559886" y="2263140"/>
            <a:ext cx="3961181" cy="691514"/>
          </a:xfrm>
        </p:spPr>
        <p:txBody>
          <a:bodyPr anchor="b">
            <a:noAutofit/>
          </a:bodyPr>
          <a:lstStyle>
            <a:lvl1pPr marL="0" indent="0" algn="ctr">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559886" y="3086100"/>
            <a:ext cx="3961181" cy="386334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C764DE79-268F-4C1A-8933-263129D2AF90}" type="datetimeFigureOut">
              <a:rPr lang="en-US" smtClean="0"/>
              <a:t>12/7/2025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569267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555" y="2181858"/>
            <a:ext cx="4007966" cy="221742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4560" y="2181858"/>
            <a:ext cx="4007966" cy="221742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3261" y="2181858"/>
            <a:ext cx="4007966" cy="2217421"/>
          </a:xfrm>
          <a:prstGeom prst="rect">
            <a:avLst/>
          </a:prstGeom>
        </p:spPr>
      </p:pic>
      <p:sp>
        <p:nvSpPr>
          <p:cNvPr id="30" name="Title 1"/>
          <p:cNvSpPr>
            <a:spLocks noGrp="1"/>
          </p:cNvSpPr>
          <p:nvPr>
            <p:ph type="title"/>
          </p:nvPr>
        </p:nvSpPr>
        <p:spPr>
          <a:xfrm>
            <a:off x="1096553" y="731520"/>
            <a:ext cx="12424516" cy="116454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96554"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221722" y="2326702"/>
            <a:ext cx="3710842" cy="1923545"/>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096554" y="5376442"/>
            <a:ext cx="3961181" cy="157300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31346"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454891" y="2326913"/>
            <a:ext cx="3710842" cy="1929797"/>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329722" y="5376441"/>
            <a:ext cx="3961181" cy="1573000"/>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560036" y="4684927"/>
            <a:ext cx="3961181" cy="691514"/>
          </a:xfrm>
        </p:spPr>
        <p:txBody>
          <a:bodyPr anchor="b">
            <a:noAutofit/>
          </a:bodyPr>
          <a:lstStyle>
            <a:lvl1pPr marL="0" indent="0" algn="ctr">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690837" y="2321318"/>
            <a:ext cx="3710842" cy="192875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559886" y="5376439"/>
            <a:ext cx="3961181" cy="1573002"/>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C764DE79-268F-4C1A-8933-263129D2AF90}" type="datetimeFigureOut">
              <a:rPr lang="en-US" smtClean="0"/>
              <a:t>12/7/2025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3484022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3667189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79682" y="731520"/>
            <a:ext cx="2741384" cy="621792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96555" y="731520"/>
            <a:ext cx="9500246" cy="621792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7055994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6474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833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8326198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628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4747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311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014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1730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0214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0078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804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54481" y="2113281"/>
            <a:ext cx="11508660" cy="2194576"/>
          </a:xfrm>
        </p:spPr>
        <p:txBody>
          <a:bodyPr anchor="b"/>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554481" y="4307855"/>
            <a:ext cx="11508660" cy="1808465"/>
          </a:xfrm>
        </p:spPr>
        <p:txBody>
          <a:bodyPr anchor="t"/>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9118321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96555" y="2078939"/>
            <a:ext cx="6072596" cy="487050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43471" y="2078940"/>
            <a:ext cx="6077598" cy="487050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546060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554" y="2081408"/>
            <a:ext cx="6106886" cy="4978523"/>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182" y="2081408"/>
            <a:ext cx="6106886" cy="497852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07046" y="2202305"/>
            <a:ext cx="5851613" cy="653861"/>
          </a:xfrm>
        </p:spPr>
        <p:txBody>
          <a:bodyPr anchor="b">
            <a:noAutofit/>
          </a:bodyPr>
          <a:lstStyle>
            <a:lvl1pPr marL="0" indent="0" algn="ctr">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07046" y="2856165"/>
            <a:ext cx="5851613" cy="4093276"/>
          </a:xfrm>
        </p:spPr>
        <p:txBody>
          <a:bodyPr anchor="t">
            <a:normAutofit/>
          </a:bodyPr>
          <a:lstStyle>
            <a:lvl1pPr>
              <a:defRPr sz="2160"/>
            </a:lvl1pPr>
            <a:lvl2pPr>
              <a:defRPr sz="1920"/>
            </a:lvl2pPr>
            <a:lvl3pPr>
              <a:defRPr sz="1680"/>
            </a:lvl3pPr>
            <a:lvl4pPr>
              <a:defRPr sz="1440"/>
            </a:lvl4pPr>
            <a:lvl5pPr>
              <a:defRPr sz="14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53960" y="2202305"/>
            <a:ext cx="5874396" cy="653860"/>
          </a:xfrm>
        </p:spPr>
        <p:txBody>
          <a:bodyPr anchor="b">
            <a:noAutofit/>
          </a:bodyPr>
          <a:lstStyle>
            <a:lvl1pPr marL="0" indent="0" algn="ctr">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553960" y="2856165"/>
            <a:ext cx="5874396" cy="4093276"/>
          </a:xfrm>
        </p:spPr>
        <p:txBody>
          <a:bodyPr anchor="t">
            <a:normAutofit/>
          </a:bodyPr>
          <a:lstStyle>
            <a:lvl1pPr>
              <a:defRPr sz="2160"/>
            </a:lvl1pPr>
            <a:lvl2pPr>
              <a:defRPr sz="1920"/>
            </a:lvl2pPr>
            <a:lvl3pPr>
              <a:defRPr sz="1680"/>
            </a:lvl3pPr>
            <a:lvl4pPr>
              <a:defRPr sz="1440"/>
            </a:lvl4pPr>
            <a:lvl5pPr>
              <a:defRPr sz="14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6692796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6217381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12/7/2025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2396475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0"/>
            <a:ext cx="4448267" cy="2186302"/>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5826760" y="731520"/>
            <a:ext cx="7694309" cy="621792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96555" y="2917822"/>
            <a:ext cx="4448267" cy="4031617"/>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1926886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2398" y="731520"/>
            <a:ext cx="4300999" cy="6245798"/>
          </a:xfrm>
          <a:prstGeom prst="rect">
            <a:avLst/>
          </a:prstGeom>
        </p:spPr>
      </p:pic>
      <p:sp>
        <p:nvSpPr>
          <p:cNvPr id="2" name="Title 1"/>
          <p:cNvSpPr>
            <a:spLocks noGrp="1"/>
          </p:cNvSpPr>
          <p:nvPr>
            <p:ph type="title"/>
          </p:nvPr>
        </p:nvSpPr>
        <p:spPr>
          <a:xfrm>
            <a:off x="1096555" y="731907"/>
            <a:ext cx="7121939" cy="2195206"/>
          </a:xfrm>
        </p:spPr>
        <p:txBody>
          <a:bodyPr anchor="b">
            <a:noAutofit/>
          </a:bodyPr>
          <a:lstStyle>
            <a:lvl1pPr algn="ctr">
              <a:defRPr sz="384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31062" y="916443"/>
            <a:ext cx="3930901" cy="5895386"/>
          </a:xfrm>
          <a:effectLst>
            <a:outerShdw blurRad="38100" dist="25400" dir="4440000">
              <a:srgbClr val="000000">
                <a:alpha val="36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096555" y="2927113"/>
            <a:ext cx="7121939" cy="4051361"/>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271203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6554" y="731520"/>
            <a:ext cx="12424514" cy="116454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6554" y="2078940"/>
            <a:ext cx="12424514" cy="487050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4483" y="7059931"/>
            <a:ext cx="3291840" cy="438150"/>
          </a:xfrm>
          <a:prstGeom prst="rect">
            <a:avLst/>
          </a:prstGeom>
        </p:spPr>
        <p:txBody>
          <a:bodyPr vert="horz" lIns="91440" tIns="45720" rIns="91440" bIns="45720" rtlCol="0" anchor="ctr"/>
          <a:lstStyle>
            <a:lvl1pPr algn="r">
              <a:defRPr sz="1200">
                <a:solidFill>
                  <a:schemeClr val="tx1">
                    <a:lumMod val="95000"/>
                  </a:schemeClr>
                </a:solidFill>
                <a:effectLst>
                  <a:outerShdw blurRad="50800" dist="38100" dir="2700000" algn="tl" rotWithShape="0">
                    <a:schemeClr val="bg1">
                      <a:alpha val="43000"/>
                    </a:schemeClr>
                  </a:outerShdw>
                </a:effectLst>
              </a:defRPr>
            </a:lvl1pPr>
          </a:lstStyle>
          <a:p>
            <a:fld id="{C764DE79-268F-4C1A-8933-263129D2AF90}" type="datetimeFigureOut">
              <a:rPr lang="en-US" smtClean="0"/>
              <a:t>12/7/2025</a:t>
            </a:fld>
            <a:endParaRPr lang="en-US" dirty="0"/>
          </a:p>
        </p:txBody>
      </p:sp>
      <p:sp>
        <p:nvSpPr>
          <p:cNvPr id="5" name="Footer Placeholder 4"/>
          <p:cNvSpPr>
            <a:spLocks noGrp="1"/>
          </p:cNvSpPr>
          <p:nvPr>
            <p:ph type="ftr" sz="quarter" idx="3"/>
          </p:nvPr>
        </p:nvSpPr>
        <p:spPr>
          <a:xfrm>
            <a:off x="1096555" y="7059931"/>
            <a:ext cx="8007438" cy="438150"/>
          </a:xfrm>
          <a:prstGeom prst="rect">
            <a:avLst/>
          </a:prstGeom>
        </p:spPr>
        <p:txBody>
          <a:bodyPr vert="horz" lIns="91440" tIns="45720" rIns="91440" bIns="45720" rtlCol="0" anchor="ctr"/>
          <a:lstStyle>
            <a:lvl1pPr algn="l">
              <a:defRPr sz="12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2616814" y="7059931"/>
            <a:ext cx="904254" cy="438150"/>
          </a:xfrm>
          <a:prstGeom prst="rect">
            <a:avLst/>
          </a:prstGeom>
        </p:spPr>
        <p:txBody>
          <a:bodyPr vert="horz" lIns="91440" tIns="45720" rIns="91440" bIns="45720" rtlCol="0" anchor="ctr"/>
          <a:lstStyle>
            <a:lvl1pPr algn="r">
              <a:defRPr sz="1200">
                <a:solidFill>
                  <a:schemeClr val="tx1">
                    <a:lumMod val="95000"/>
                  </a:schemeClr>
                </a:solidFill>
                <a:effectLst>
                  <a:outerShdw blurRad="50800" dist="38100" dir="2700000" algn="tl" rotWithShape="0">
                    <a:schemeClr val="bg1">
                      <a:alpha val="43000"/>
                    </a:schemeClr>
                  </a:outerShdw>
                </a:effectLst>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205422696"/>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 id="2147483856" r:id="rId25"/>
    <p:sldLayoutId id="2147483857" r:id="rId26"/>
    <p:sldLayoutId id="2147483858" r:id="rId27"/>
  </p:sldLayoutIdLst>
  <p:hf sldNum="0" hdr="0" ftr="0" dt="0"/>
  <p:txStyles>
    <p:titleStyle>
      <a:lvl1pPr algn="ctr" defTabSz="548640" rtl="0" eaLnBrk="1" latinLnBrk="0" hangingPunct="1">
        <a:spcBef>
          <a:spcPct val="0"/>
        </a:spcBef>
        <a:buNone/>
        <a:defRPr sz="4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367200" algn="l" defTabSz="548640" rtl="0" eaLnBrk="1" latinLnBrk="0" hangingPunct="1">
        <a:spcBef>
          <a:spcPct val="20000"/>
        </a:spcBef>
        <a:spcAft>
          <a:spcPts val="72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864000" indent="-324000" algn="l" defTabSz="548640" rtl="0" eaLnBrk="1" latinLnBrk="0" hangingPunct="1">
        <a:spcBef>
          <a:spcPct val="20000"/>
        </a:spcBef>
        <a:spcAft>
          <a:spcPts val="720"/>
        </a:spcAft>
        <a:buClr>
          <a:schemeClr val="tx2"/>
        </a:buClr>
        <a:buSzPct val="70000"/>
        <a:buFont typeface="Wingdings 2" charset="2"/>
        <a:buChar char=""/>
        <a:defRPr sz="216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231200" indent="-259200" algn="l" defTabSz="548640" rtl="0" eaLnBrk="1" latinLnBrk="0" hangingPunct="1">
        <a:spcBef>
          <a:spcPct val="20000"/>
        </a:spcBef>
        <a:spcAft>
          <a:spcPts val="720"/>
        </a:spcAft>
        <a:buClr>
          <a:schemeClr val="tx2"/>
        </a:buClr>
        <a:buSzPct val="70000"/>
        <a:buFont typeface="Wingdings 2" charset="2"/>
        <a:buChar char=""/>
        <a:defRPr sz="192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663200" indent="-25920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2008800" indent="-25920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41752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88216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334680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727440" indent="-274320" algn="l" defTabSz="548640" rtl="0" eaLnBrk="1" latinLnBrk="0" hangingPunct="1">
        <a:spcBef>
          <a:spcPct val="20000"/>
        </a:spcBef>
        <a:spcAft>
          <a:spcPts val="720"/>
        </a:spcAft>
        <a:buClr>
          <a:schemeClr val="tx2"/>
        </a:buClr>
        <a:buSzPct val="70000"/>
        <a:buFont typeface="Wingdings 2" charset="2"/>
        <a:buChar char=""/>
        <a:defRPr sz="168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213247"/>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AI-Based Student Performance Analysis and Recommendations</a:t>
            </a:r>
            <a:endParaRPr lang="en-US" sz="4450" dirty="0"/>
          </a:p>
        </p:txBody>
      </p:sp>
      <p:sp>
        <p:nvSpPr>
          <p:cNvPr id="3" name="Text 1"/>
          <p:cNvSpPr/>
          <p:nvPr/>
        </p:nvSpPr>
        <p:spPr>
          <a:xfrm>
            <a:off x="793790" y="272153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Inter Bold" pitchFamily="34" charset="0"/>
                <a:ea typeface="Inter Bold" pitchFamily="34" charset="-122"/>
                <a:cs typeface="Inter Bold" pitchFamily="34" charset="-120"/>
              </a:rPr>
              <a:t>Group Members:</a:t>
            </a:r>
            <a:endParaRPr lang="en-US" sz="2200" dirty="0"/>
          </a:p>
        </p:txBody>
      </p:sp>
      <p:sp>
        <p:nvSpPr>
          <p:cNvPr id="4" name="Text 2"/>
          <p:cNvSpPr/>
          <p:nvPr/>
        </p:nvSpPr>
        <p:spPr>
          <a:xfrm>
            <a:off x="793790" y="341602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Abdulaziz Mohammed Alduraibi (ID: 444102549)</a:t>
            </a:r>
            <a:endParaRPr lang="en-US" sz="1750" dirty="0"/>
          </a:p>
        </p:txBody>
      </p:sp>
      <p:sp>
        <p:nvSpPr>
          <p:cNvPr id="5" name="Text 3"/>
          <p:cNvSpPr/>
          <p:nvPr/>
        </p:nvSpPr>
        <p:spPr>
          <a:xfrm>
            <a:off x="793790" y="385822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Sultan Saeed Alqahtani (ID: 444100168)</a:t>
            </a:r>
            <a:endParaRPr lang="en-US" sz="1750" dirty="0"/>
          </a:p>
        </p:txBody>
      </p:sp>
      <p:sp>
        <p:nvSpPr>
          <p:cNvPr id="6" name="Text 4"/>
          <p:cNvSpPr/>
          <p:nvPr/>
        </p:nvSpPr>
        <p:spPr>
          <a:xfrm>
            <a:off x="793790" y="456128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Inter Bold" pitchFamily="34" charset="0"/>
                <a:ea typeface="Inter Bold" pitchFamily="34" charset="-122"/>
                <a:cs typeface="Inter Bold" pitchFamily="34" charset="-120"/>
              </a:rPr>
              <a:t>Instructor:</a:t>
            </a:r>
            <a:endParaRPr lang="en-US" sz="2200" dirty="0"/>
          </a:p>
        </p:txBody>
      </p:sp>
      <p:sp>
        <p:nvSpPr>
          <p:cNvPr id="7" name="Text 5"/>
          <p:cNvSpPr/>
          <p:nvPr/>
        </p:nvSpPr>
        <p:spPr>
          <a:xfrm>
            <a:off x="793790" y="525577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Dr. Bader Alshemaimri</a:t>
            </a:r>
            <a:endParaRPr lang="en-US" sz="1750" dirty="0"/>
          </a:p>
        </p:txBody>
      </p:sp>
      <p:sp>
        <p:nvSpPr>
          <p:cNvPr id="8" name="Text 6"/>
          <p:cNvSpPr/>
          <p:nvPr/>
        </p:nvSpPr>
        <p:spPr>
          <a:xfrm>
            <a:off x="793790" y="595884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Inter Bold" pitchFamily="34" charset="0"/>
                <a:ea typeface="Inter Bold" pitchFamily="34" charset="-122"/>
                <a:cs typeface="Inter Bold" pitchFamily="34" charset="-120"/>
              </a:rPr>
              <a:t>Course:</a:t>
            </a:r>
            <a:endParaRPr lang="en-US" sz="2200" dirty="0"/>
          </a:p>
        </p:txBody>
      </p:sp>
      <p:sp>
        <p:nvSpPr>
          <p:cNvPr id="9" name="Text 7"/>
          <p:cNvSpPr/>
          <p:nvPr/>
        </p:nvSpPr>
        <p:spPr>
          <a:xfrm>
            <a:off x="793790" y="665333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SWE485 – Selected Topics in Software Engineering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348508"/>
            <a:ext cx="6534388"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Questions &amp; Discussion</a:t>
            </a:r>
            <a:endParaRPr lang="en-US" sz="4450" dirty="0"/>
          </a:p>
        </p:txBody>
      </p:sp>
      <p:sp>
        <p:nvSpPr>
          <p:cNvPr id="3" name="Text 1"/>
          <p:cNvSpPr/>
          <p:nvPr/>
        </p:nvSpPr>
        <p:spPr>
          <a:xfrm>
            <a:off x="793790" y="3397448"/>
            <a:ext cx="11341298" cy="1417677"/>
          </a:xfrm>
          <a:prstGeom prst="rect">
            <a:avLst/>
          </a:prstGeom>
          <a:noFill/>
          <a:ln/>
        </p:spPr>
        <p:txBody>
          <a:bodyPr wrap="none" lIns="0" tIns="0" rIns="0" bIns="0" rtlCol="0" anchor="t"/>
          <a:lstStyle/>
          <a:p>
            <a:pPr marL="0" indent="0" algn="l">
              <a:lnSpc>
                <a:spcPts val="11150"/>
              </a:lnSpc>
              <a:buNone/>
            </a:pPr>
            <a:r>
              <a:rPr lang="en-US" sz="8900" b="1" dirty="0">
                <a:solidFill>
                  <a:srgbClr val="FFFFFF"/>
                </a:solidFill>
                <a:latin typeface="Inter Bold" pitchFamily="34" charset="0"/>
                <a:ea typeface="Inter Bold" pitchFamily="34" charset="-122"/>
                <a:cs typeface="Inter Bold" pitchFamily="34" charset="-120"/>
              </a:rPr>
              <a:t>Thank You!</a:t>
            </a:r>
            <a:endParaRPr lang="en-US" sz="8900" dirty="0"/>
          </a:p>
        </p:txBody>
      </p:sp>
      <p:sp>
        <p:nvSpPr>
          <p:cNvPr id="4" name="Text 2"/>
          <p:cNvSpPr/>
          <p:nvPr/>
        </p:nvSpPr>
        <p:spPr>
          <a:xfrm>
            <a:off x="793790" y="515528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We welcome your questions and feedback on our AI-Based Student Performance Analysis and Recommendations project. Your insights are invaluable as we continue to refine and advance this important work.</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92612"/>
            <a:ext cx="12964358"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Introduction: Revolutionizing Education with AI</a:t>
            </a:r>
            <a:endParaRPr lang="en-US" sz="4450" dirty="0"/>
          </a:p>
        </p:txBody>
      </p:sp>
      <p:sp>
        <p:nvSpPr>
          <p:cNvPr id="3" name="Text 1"/>
          <p:cNvSpPr/>
          <p:nvPr/>
        </p:nvSpPr>
        <p:spPr>
          <a:xfrm>
            <a:off x="793790" y="2145625"/>
            <a:ext cx="7604284"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This project introduces an innovative approach to understanding and enhancing student learning through the power of Artificial Intelligence. By leveraging sophisticated Machine Learning algorithms, we aim to transform how academic performance is analyzed and how tailored support can be delivered.</a:t>
            </a:r>
            <a:endParaRPr lang="en-US" sz="1750" dirty="0"/>
          </a:p>
        </p:txBody>
      </p:sp>
      <p:sp>
        <p:nvSpPr>
          <p:cNvPr id="4" name="Text 2"/>
          <p:cNvSpPr/>
          <p:nvPr/>
        </p:nvSpPr>
        <p:spPr>
          <a:xfrm>
            <a:off x="793790" y="4164211"/>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Machine Learning is utilized to deeply analyze student performance data.</a:t>
            </a:r>
            <a:endParaRPr lang="en-US" sz="1750" dirty="0"/>
          </a:p>
        </p:txBody>
      </p:sp>
      <p:sp>
        <p:nvSpPr>
          <p:cNvPr id="5" name="Text 3"/>
          <p:cNvSpPr/>
          <p:nvPr/>
        </p:nvSpPr>
        <p:spPr>
          <a:xfrm>
            <a:off x="793790" y="4969312"/>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Predicts academic outcomes with greater accuracy.</a:t>
            </a:r>
            <a:endParaRPr lang="en-US" sz="1750" dirty="0"/>
          </a:p>
        </p:txBody>
      </p:sp>
      <p:sp>
        <p:nvSpPr>
          <p:cNvPr id="6" name="Text 4"/>
          <p:cNvSpPr/>
          <p:nvPr/>
        </p:nvSpPr>
        <p:spPr>
          <a:xfrm>
            <a:off x="793790" y="5411510"/>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Provides personalized recommendations to improve learning efficiency and engagement.</a:t>
            </a:r>
            <a:endParaRPr lang="en-US" sz="1750" dirty="0"/>
          </a:p>
        </p:txBody>
      </p:sp>
      <p:pic>
        <p:nvPicPr>
          <p:cNvPr id="7" name="Image 0" descr="preencoded.png"/>
          <p:cNvPicPr>
            <a:picLocks noChangeAspect="1"/>
          </p:cNvPicPr>
          <p:nvPr/>
        </p:nvPicPr>
        <p:blipFill>
          <a:blip r:embed="rId3"/>
          <a:stretch>
            <a:fillRect/>
          </a:stretch>
        </p:blipFill>
        <p:spPr>
          <a:xfrm>
            <a:off x="8959096" y="2196703"/>
            <a:ext cx="4885015" cy="48850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2701" y="663416"/>
            <a:ext cx="7838599" cy="1165622"/>
          </a:xfrm>
          <a:prstGeom prst="rect">
            <a:avLst/>
          </a:prstGeom>
          <a:noFill/>
          <a:ln/>
        </p:spPr>
        <p:txBody>
          <a:bodyPr wrap="square" lIns="0" tIns="0" rIns="0" bIns="0" rtlCol="0" anchor="t"/>
          <a:lstStyle/>
          <a:p>
            <a:pPr marL="0" indent="0" algn="l">
              <a:lnSpc>
                <a:spcPts val="4550"/>
              </a:lnSpc>
              <a:buNone/>
            </a:pPr>
            <a:r>
              <a:rPr lang="en-US" sz="3650" b="1" dirty="0">
                <a:solidFill>
                  <a:srgbClr val="FFFFFF"/>
                </a:solidFill>
                <a:latin typeface="Inter Bold" pitchFamily="34" charset="0"/>
                <a:ea typeface="Inter Bold" pitchFamily="34" charset="-122"/>
                <a:cs typeface="Inter Bold" pitchFamily="34" charset="-120"/>
              </a:rPr>
              <a:t>Comprehensive Dataset for Analysis</a:t>
            </a:r>
            <a:endParaRPr lang="en-US" sz="3650" dirty="0"/>
          </a:p>
        </p:txBody>
      </p:sp>
      <p:sp>
        <p:nvSpPr>
          <p:cNvPr id="4" name="Shape 1"/>
          <p:cNvSpPr/>
          <p:nvPr/>
        </p:nvSpPr>
        <p:spPr>
          <a:xfrm>
            <a:off x="652701" y="2388394"/>
            <a:ext cx="3826073" cy="2977991"/>
          </a:xfrm>
          <a:prstGeom prst="roundRect">
            <a:avLst>
              <a:gd name="adj" fmla="val 3685"/>
            </a:avLst>
          </a:prstGeom>
          <a:solidFill>
            <a:srgbClr val="272525"/>
          </a:solidFill>
          <a:ln/>
        </p:spPr>
        <p:txBody>
          <a:bodyPr/>
          <a:lstStyle/>
          <a:p>
            <a:endParaRPr lang="en-US"/>
          </a:p>
        </p:txBody>
      </p:sp>
      <p:sp>
        <p:nvSpPr>
          <p:cNvPr id="5" name="Shape 2"/>
          <p:cNvSpPr/>
          <p:nvPr/>
        </p:nvSpPr>
        <p:spPr>
          <a:xfrm>
            <a:off x="652701" y="2365534"/>
            <a:ext cx="3826073" cy="91440"/>
          </a:xfrm>
          <a:prstGeom prst="roundRect">
            <a:avLst>
              <a:gd name="adj" fmla="val 85668"/>
            </a:avLst>
          </a:prstGeom>
          <a:solidFill>
            <a:srgbClr val="2B0AFF"/>
          </a:solidFill>
          <a:ln/>
        </p:spPr>
        <p:txBody>
          <a:bodyPr/>
          <a:lstStyle/>
          <a:p>
            <a:endParaRPr lang="en-US"/>
          </a:p>
        </p:txBody>
      </p:sp>
      <p:sp>
        <p:nvSpPr>
          <p:cNvPr id="6" name="Shape 3"/>
          <p:cNvSpPr/>
          <p:nvPr/>
        </p:nvSpPr>
        <p:spPr>
          <a:xfrm>
            <a:off x="2285940" y="2108716"/>
            <a:ext cx="559475" cy="559475"/>
          </a:xfrm>
          <a:prstGeom prst="roundRect">
            <a:avLst>
              <a:gd name="adj" fmla="val 163439"/>
            </a:avLst>
          </a:prstGeom>
          <a:solidFill>
            <a:srgbClr val="2B0AFF"/>
          </a:solidFill>
          <a:ln/>
        </p:spPr>
        <p:txBody>
          <a:bodyPr/>
          <a:lstStyle/>
          <a:p>
            <a:endParaRPr lang="en-US"/>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3819" y="2276594"/>
            <a:ext cx="223718" cy="223718"/>
          </a:xfrm>
          <a:prstGeom prst="rect">
            <a:avLst/>
          </a:prstGeom>
        </p:spPr>
      </p:pic>
      <p:sp>
        <p:nvSpPr>
          <p:cNvPr id="8" name="Text 4"/>
          <p:cNvSpPr/>
          <p:nvPr/>
        </p:nvSpPr>
        <p:spPr>
          <a:xfrm>
            <a:off x="862012" y="2854643"/>
            <a:ext cx="3407450" cy="699373"/>
          </a:xfrm>
          <a:prstGeom prst="rect">
            <a:avLst/>
          </a:prstGeom>
          <a:noFill/>
          <a:ln/>
        </p:spPr>
        <p:txBody>
          <a:bodyPr wrap="squar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Extensive Student Records</a:t>
            </a:r>
            <a:endParaRPr lang="en-US" sz="2200" dirty="0"/>
          </a:p>
        </p:txBody>
      </p:sp>
      <p:sp>
        <p:nvSpPr>
          <p:cNvPr id="9" name="Text 5"/>
          <p:cNvSpPr/>
          <p:nvPr/>
        </p:nvSpPr>
        <p:spPr>
          <a:xfrm>
            <a:off x="862012" y="3665815"/>
            <a:ext cx="3407450" cy="1491258"/>
          </a:xfrm>
          <a:prstGeom prst="rect">
            <a:avLst/>
          </a:prstGeom>
          <a:noFill/>
          <a:ln/>
        </p:spPr>
        <p:txBody>
          <a:bodyPr wrap="square" lIns="0" tIns="0" rIns="0" bIns="0" rtlCol="0" anchor="t"/>
          <a:lstStyle/>
          <a:p>
            <a:pPr marL="0" indent="0" algn="l">
              <a:lnSpc>
                <a:spcPts val="2300"/>
              </a:lnSpc>
              <a:buNone/>
            </a:pPr>
            <a:r>
              <a:rPr lang="en-US" sz="1450" dirty="0">
                <a:solidFill>
                  <a:srgbClr val="E5E0DF"/>
                </a:solidFill>
                <a:latin typeface="Inter" pitchFamily="34" charset="0"/>
                <a:ea typeface="Inter" pitchFamily="34" charset="-122"/>
                <a:cs typeface="Inter" pitchFamily="34" charset="-120"/>
              </a:rPr>
              <a:t>Our analysis is built upon a robust dataset comprising </a:t>
            </a:r>
            <a:r>
              <a:rPr lang="en-US" sz="1450" b="1" dirty="0">
                <a:solidFill>
                  <a:srgbClr val="E5E0DF"/>
                </a:solidFill>
                <a:latin typeface="Inter" pitchFamily="34" charset="0"/>
                <a:ea typeface="Inter" pitchFamily="34" charset="-122"/>
                <a:cs typeface="Inter" pitchFamily="34" charset="-120"/>
              </a:rPr>
              <a:t>1,000 anonymized student records</a:t>
            </a:r>
            <a:r>
              <a:rPr lang="en-US" sz="1450" dirty="0">
                <a:solidFill>
                  <a:srgbClr val="E5E0DF"/>
                </a:solidFill>
                <a:latin typeface="Inter" pitchFamily="34" charset="0"/>
                <a:ea typeface="Inter" pitchFamily="34" charset="-122"/>
                <a:cs typeface="Inter" pitchFamily="34" charset="-120"/>
              </a:rPr>
              <a:t>, ensuring a broad and representative sample for effective machine learning.</a:t>
            </a:r>
            <a:endParaRPr lang="en-US" sz="1450" dirty="0"/>
          </a:p>
        </p:txBody>
      </p:sp>
      <p:sp>
        <p:nvSpPr>
          <p:cNvPr id="10" name="Shape 6"/>
          <p:cNvSpPr/>
          <p:nvPr/>
        </p:nvSpPr>
        <p:spPr>
          <a:xfrm>
            <a:off x="4665226" y="2388394"/>
            <a:ext cx="3826073" cy="2977991"/>
          </a:xfrm>
          <a:prstGeom prst="roundRect">
            <a:avLst>
              <a:gd name="adj" fmla="val 3685"/>
            </a:avLst>
          </a:prstGeom>
          <a:solidFill>
            <a:srgbClr val="272525"/>
          </a:solidFill>
          <a:ln/>
        </p:spPr>
        <p:txBody>
          <a:bodyPr/>
          <a:lstStyle/>
          <a:p>
            <a:endParaRPr lang="en-US"/>
          </a:p>
        </p:txBody>
      </p:sp>
      <p:sp>
        <p:nvSpPr>
          <p:cNvPr id="11" name="Shape 7"/>
          <p:cNvSpPr/>
          <p:nvPr/>
        </p:nvSpPr>
        <p:spPr>
          <a:xfrm>
            <a:off x="4665226" y="2365534"/>
            <a:ext cx="3826073" cy="91440"/>
          </a:xfrm>
          <a:prstGeom prst="roundRect">
            <a:avLst>
              <a:gd name="adj" fmla="val 85668"/>
            </a:avLst>
          </a:prstGeom>
          <a:solidFill>
            <a:srgbClr val="2B0AFF"/>
          </a:solidFill>
          <a:ln/>
        </p:spPr>
        <p:txBody>
          <a:bodyPr/>
          <a:lstStyle/>
          <a:p>
            <a:endParaRPr lang="en-US"/>
          </a:p>
        </p:txBody>
      </p:sp>
      <p:sp>
        <p:nvSpPr>
          <p:cNvPr id="12" name="Shape 8"/>
          <p:cNvSpPr/>
          <p:nvPr/>
        </p:nvSpPr>
        <p:spPr>
          <a:xfrm>
            <a:off x="6298466" y="2108716"/>
            <a:ext cx="559475" cy="559475"/>
          </a:xfrm>
          <a:prstGeom prst="roundRect">
            <a:avLst>
              <a:gd name="adj" fmla="val 163439"/>
            </a:avLst>
          </a:prstGeom>
          <a:solidFill>
            <a:srgbClr val="2B0AFF"/>
          </a:solidFill>
          <a:ln/>
        </p:spPr>
        <p:txBody>
          <a:bodyPr/>
          <a:lstStyle/>
          <a:p>
            <a:endParaRPr lang="en-US"/>
          </a:p>
        </p:txBody>
      </p:sp>
      <p:pic>
        <p:nvPicPr>
          <p:cNvPr id="13"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66344" y="2276594"/>
            <a:ext cx="223718" cy="223718"/>
          </a:xfrm>
          <a:prstGeom prst="rect">
            <a:avLst/>
          </a:prstGeom>
        </p:spPr>
      </p:pic>
      <p:sp>
        <p:nvSpPr>
          <p:cNvPr id="14" name="Text 9"/>
          <p:cNvSpPr/>
          <p:nvPr/>
        </p:nvSpPr>
        <p:spPr>
          <a:xfrm>
            <a:off x="4874538" y="2854643"/>
            <a:ext cx="2960489" cy="349687"/>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Detailed Exam Scores</a:t>
            </a:r>
            <a:endParaRPr lang="en-US" sz="2200" dirty="0"/>
          </a:p>
        </p:txBody>
      </p:sp>
      <p:sp>
        <p:nvSpPr>
          <p:cNvPr id="15" name="Text 10"/>
          <p:cNvSpPr/>
          <p:nvPr/>
        </p:nvSpPr>
        <p:spPr>
          <a:xfrm>
            <a:off x="4874538" y="3316129"/>
            <a:ext cx="3407450" cy="1491258"/>
          </a:xfrm>
          <a:prstGeom prst="rect">
            <a:avLst/>
          </a:prstGeom>
          <a:noFill/>
          <a:ln/>
        </p:spPr>
        <p:txBody>
          <a:bodyPr wrap="square" lIns="0" tIns="0" rIns="0" bIns="0" rtlCol="0" anchor="t"/>
          <a:lstStyle/>
          <a:p>
            <a:pPr marL="0" indent="0" algn="l">
              <a:lnSpc>
                <a:spcPts val="2300"/>
              </a:lnSpc>
              <a:buNone/>
            </a:pPr>
            <a:r>
              <a:rPr lang="en-US" sz="1450" dirty="0">
                <a:solidFill>
                  <a:srgbClr val="E5E0DF"/>
                </a:solidFill>
                <a:latin typeface="Inter" pitchFamily="34" charset="0"/>
                <a:ea typeface="Inter" pitchFamily="34" charset="-122"/>
                <a:cs typeface="Inter" pitchFamily="34" charset="-120"/>
              </a:rPr>
              <a:t>Each record includes vital academic performance indicators, specifically </a:t>
            </a:r>
            <a:r>
              <a:rPr lang="en-US" sz="1450" b="1" dirty="0">
                <a:solidFill>
                  <a:srgbClr val="E5E0DF"/>
                </a:solidFill>
                <a:latin typeface="Inter" pitchFamily="34" charset="0"/>
                <a:ea typeface="Inter" pitchFamily="34" charset="-122"/>
                <a:cs typeface="Inter" pitchFamily="34" charset="-120"/>
              </a:rPr>
              <a:t>Math, Reading, and Writing exam scores</a:t>
            </a:r>
            <a:r>
              <a:rPr lang="en-US" sz="1450" dirty="0">
                <a:solidFill>
                  <a:srgbClr val="E5E0DF"/>
                </a:solidFill>
                <a:latin typeface="Inter" pitchFamily="34" charset="0"/>
                <a:ea typeface="Inter" pitchFamily="34" charset="-122"/>
                <a:cs typeface="Inter" pitchFamily="34" charset="-120"/>
              </a:rPr>
              <a:t>, providing a holistic view of student capabilities.</a:t>
            </a:r>
            <a:endParaRPr lang="en-US" sz="1450" dirty="0"/>
          </a:p>
        </p:txBody>
      </p:sp>
      <p:sp>
        <p:nvSpPr>
          <p:cNvPr id="16" name="Shape 11"/>
          <p:cNvSpPr/>
          <p:nvPr/>
        </p:nvSpPr>
        <p:spPr>
          <a:xfrm>
            <a:off x="652701" y="5832515"/>
            <a:ext cx="7838599" cy="1733550"/>
          </a:xfrm>
          <a:prstGeom prst="roundRect">
            <a:avLst>
              <a:gd name="adj" fmla="val 6330"/>
            </a:avLst>
          </a:prstGeom>
          <a:solidFill>
            <a:srgbClr val="272525"/>
          </a:solidFill>
          <a:ln/>
        </p:spPr>
        <p:txBody>
          <a:bodyPr/>
          <a:lstStyle/>
          <a:p>
            <a:endParaRPr lang="en-US"/>
          </a:p>
        </p:txBody>
      </p:sp>
      <p:sp>
        <p:nvSpPr>
          <p:cNvPr id="17" name="Shape 12"/>
          <p:cNvSpPr/>
          <p:nvPr/>
        </p:nvSpPr>
        <p:spPr>
          <a:xfrm>
            <a:off x="652701" y="5809655"/>
            <a:ext cx="7838599" cy="91440"/>
          </a:xfrm>
          <a:prstGeom prst="roundRect">
            <a:avLst>
              <a:gd name="adj" fmla="val 85668"/>
            </a:avLst>
          </a:prstGeom>
          <a:solidFill>
            <a:srgbClr val="2B0AFF"/>
          </a:solidFill>
          <a:ln/>
        </p:spPr>
        <p:txBody>
          <a:bodyPr/>
          <a:lstStyle/>
          <a:p>
            <a:endParaRPr lang="en-US"/>
          </a:p>
        </p:txBody>
      </p:sp>
      <p:sp>
        <p:nvSpPr>
          <p:cNvPr id="18" name="Shape 13"/>
          <p:cNvSpPr/>
          <p:nvPr/>
        </p:nvSpPr>
        <p:spPr>
          <a:xfrm>
            <a:off x="4292263" y="5552837"/>
            <a:ext cx="559475" cy="559475"/>
          </a:xfrm>
          <a:prstGeom prst="roundRect">
            <a:avLst>
              <a:gd name="adj" fmla="val 163439"/>
            </a:avLst>
          </a:prstGeom>
          <a:solidFill>
            <a:srgbClr val="2B0AFF"/>
          </a:solidFill>
          <a:ln/>
        </p:spPr>
        <p:txBody>
          <a:bodyPr/>
          <a:lstStyle/>
          <a:p>
            <a:endParaRPr lang="en-US"/>
          </a:p>
        </p:txBody>
      </p:sp>
      <p:pic>
        <p:nvPicPr>
          <p:cNvPr id="19"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60141" y="5720715"/>
            <a:ext cx="223718" cy="223718"/>
          </a:xfrm>
          <a:prstGeom prst="rect">
            <a:avLst/>
          </a:prstGeom>
        </p:spPr>
      </p:pic>
      <p:sp>
        <p:nvSpPr>
          <p:cNvPr id="20" name="Text 14"/>
          <p:cNvSpPr/>
          <p:nvPr/>
        </p:nvSpPr>
        <p:spPr>
          <a:xfrm>
            <a:off x="862012" y="6298763"/>
            <a:ext cx="4298990" cy="349687"/>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Basic Demographic Information</a:t>
            </a:r>
            <a:endParaRPr lang="en-US" sz="2200" dirty="0"/>
          </a:p>
        </p:txBody>
      </p:sp>
      <p:sp>
        <p:nvSpPr>
          <p:cNvPr id="21" name="Text 15"/>
          <p:cNvSpPr/>
          <p:nvPr/>
        </p:nvSpPr>
        <p:spPr>
          <a:xfrm>
            <a:off x="862012" y="6760250"/>
            <a:ext cx="7419975" cy="596503"/>
          </a:xfrm>
          <a:prstGeom prst="rect">
            <a:avLst/>
          </a:prstGeom>
          <a:noFill/>
          <a:ln/>
        </p:spPr>
        <p:txBody>
          <a:bodyPr wrap="square" lIns="0" tIns="0" rIns="0" bIns="0" rtlCol="0" anchor="t"/>
          <a:lstStyle/>
          <a:p>
            <a:pPr marL="0" indent="0" algn="l">
              <a:lnSpc>
                <a:spcPts val="2300"/>
              </a:lnSpc>
              <a:buNone/>
            </a:pPr>
            <a:r>
              <a:rPr lang="en-US" sz="1450" dirty="0">
                <a:solidFill>
                  <a:srgbClr val="E5E0DF"/>
                </a:solidFill>
                <a:latin typeface="Inter" pitchFamily="34" charset="0"/>
                <a:ea typeface="Inter" pitchFamily="34" charset="-122"/>
                <a:cs typeface="Inter" pitchFamily="34" charset="-120"/>
              </a:rPr>
              <a:t>To add context and uncover potential correlations, the dataset also incorporates </a:t>
            </a:r>
            <a:r>
              <a:rPr lang="en-US" sz="1450" b="1" dirty="0">
                <a:solidFill>
                  <a:srgbClr val="E5E0DF"/>
                </a:solidFill>
                <a:latin typeface="Inter" pitchFamily="34" charset="0"/>
                <a:ea typeface="Inter" pitchFamily="34" charset="-122"/>
                <a:cs typeface="Inter" pitchFamily="34" charset="-120"/>
              </a:rPr>
              <a:t>basic demographic information</a:t>
            </a:r>
            <a:r>
              <a:rPr lang="en-US" sz="1450" dirty="0">
                <a:solidFill>
                  <a:srgbClr val="E5E0DF"/>
                </a:solidFill>
                <a:latin typeface="Inter" pitchFamily="34" charset="0"/>
                <a:ea typeface="Inter" pitchFamily="34" charset="-122"/>
                <a:cs typeface="Inter" pitchFamily="34" charset="-120"/>
              </a:rPr>
              <a:t>, allowing for more nuanced analysis.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195"/>
          </a:xfrm>
          <a:prstGeom prst="rect">
            <a:avLst/>
          </a:prstGeom>
        </p:spPr>
      </p:pic>
      <p:sp>
        <p:nvSpPr>
          <p:cNvPr id="3" name="Text 0"/>
          <p:cNvSpPr/>
          <p:nvPr/>
        </p:nvSpPr>
        <p:spPr>
          <a:xfrm>
            <a:off x="655439" y="514945"/>
            <a:ext cx="7833122" cy="1170622"/>
          </a:xfrm>
          <a:prstGeom prst="rect">
            <a:avLst/>
          </a:prstGeom>
          <a:noFill/>
          <a:ln/>
        </p:spPr>
        <p:txBody>
          <a:bodyPr wrap="square" lIns="0" tIns="0" rIns="0" bIns="0" rtlCol="0" anchor="t"/>
          <a:lstStyle/>
          <a:p>
            <a:pPr marL="0" indent="0" algn="l">
              <a:lnSpc>
                <a:spcPts val="4600"/>
              </a:lnSpc>
              <a:buNone/>
            </a:pPr>
            <a:r>
              <a:rPr lang="en-US" sz="3650" b="1" dirty="0">
                <a:solidFill>
                  <a:srgbClr val="FFFFFF"/>
                </a:solidFill>
                <a:latin typeface="Inter Bold" pitchFamily="34" charset="0"/>
                <a:ea typeface="Inter Bold" pitchFamily="34" charset="-122"/>
                <a:cs typeface="Inter Bold" pitchFamily="34" charset="-120"/>
              </a:rPr>
              <a:t>Project Workflow: From Data to Insight</a:t>
            </a:r>
            <a:endParaRPr lang="en-US" sz="3650" dirty="0"/>
          </a:p>
        </p:txBody>
      </p:sp>
      <p:pic>
        <p:nvPicPr>
          <p:cNvPr id="4" name="Image 1" descr="preencoded.png"/>
          <p:cNvPicPr>
            <a:picLocks noChangeAspect="1"/>
          </p:cNvPicPr>
          <p:nvPr/>
        </p:nvPicPr>
        <p:blipFill>
          <a:blip r:embed="rId4"/>
          <a:stretch>
            <a:fillRect/>
          </a:stretch>
        </p:blipFill>
        <p:spPr>
          <a:xfrm>
            <a:off x="655439" y="1966436"/>
            <a:ext cx="936427" cy="1437203"/>
          </a:xfrm>
          <a:prstGeom prst="rect">
            <a:avLst/>
          </a:prstGeom>
        </p:spPr>
      </p:pic>
      <p:sp>
        <p:nvSpPr>
          <p:cNvPr id="5" name="Text 1"/>
          <p:cNvSpPr/>
          <p:nvPr/>
        </p:nvSpPr>
        <p:spPr>
          <a:xfrm>
            <a:off x="1779151" y="2153722"/>
            <a:ext cx="2809280" cy="351234"/>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1. Data Exploration</a:t>
            </a:r>
            <a:endParaRPr lang="en-US" sz="2200" dirty="0"/>
          </a:p>
        </p:txBody>
      </p:sp>
      <p:sp>
        <p:nvSpPr>
          <p:cNvPr id="6" name="Text 2"/>
          <p:cNvSpPr/>
          <p:nvPr/>
        </p:nvSpPr>
        <p:spPr>
          <a:xfrm>
            <a:off x="1779151" y="2617232"/>
            <a:ext cx="6709410" cy="599123"/>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Inter" pitchFamily="34" charset="0"/>
                <a:ea typeface="Inter" pitchFamily="34" charset="-122"/>
                <a:cs typeface="Inter" pitchFamily="34" charset="-120"/>
              </a:rPr>
              <a:t>Initial analysis to understand data structure, identify patterns, and detect anomalies.</a:t>
            </a:r>
            <a:endParaRPr lang="en-US" sz="1450" dirty="0"/>
          </a:p>
        </p:txBody>
      </p:sp>
      <p:pic>
        <p:nvPicPr>
          <p:cNvPr id="7" name="Image 2" descr="preencoded.png"/>
          <p:cNvPicPr>
            <a:picLocks noChangeAspect="1"/>
          </p:cNvPicPr>
          <p:nvPr/>
        </p:nvPicPr>
        <p:blipFill>
          <a:blip r:embed="rId5"/>
          <a:stretch>
            <a:fillRect/>
          </a:stretch>
        </p:blipFill>
        <p:spPr>
          <a:xfrm>
            <a:off x="655439" y="3403640"/>
            <a:ext cx="936427" cy="1437203"/>
          </a:xfrm>
          <a:prstGeom prst="rect">
            <a:avLst/>
          </a:prstGeom>
        </p:spPr>
      </p:pic>
      <p:sp>
        <p:nvSpPr>
          <p:cNvPr id="8" name="Text 3"/>
          <p:cNvSpPr/>
          <p:nvPr/>
        </p:nvSpPr>
        <p:spPr>
          <a:xfrm>
            <a:off x="1779151" y="3590925"/>
            <a:ext cx="3174921" cy="351234"/>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2. Supervised Learning</a:t>
            </a:r>
            <a:endParaRPr lang="en-US" sz="2200" dirty="0"/>
          </a:p>
        </p:txBody>
      </p:sp>
      <p:sp>
        <p:nvSpPr>
          <p:cNvPr id="9" name="Text 4"/>
          <p:cNvSpPr/>
          <p:nvPr/>
        </p:nvSpPr>
        <p:spPr>
          <a:xfrm>
            <a:off x="1779151" y="4054435"/>
            <a:ext cx="6709410" cy="599123"/>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Inter" pitchFamily="34" charset="0"/>
                <a:ea typeface="Inter" pitchFamily="34" charset="-122"/>
                <a:cs typeface="Inter" pitchFamily="34" charset="-120"/>
              </a:rPr>
              <a:t>Application of predictive models to forecast academic outcomes based on historical data.</a:t>
            </a:r>
            <a:endParaRPr lang="en-US" sz="1450" dirty="0"/>
          </a:p>
        </p:txBody>
      </p:sp>
      <p:pic>
        <p:nvPicPr>
          <p:cNvPr id="10" name="Image 3" descr="preencoded.png"/>
          <p:cNvPicPr>
            <a:picLocks noChangeAspect="1"/>
          </p:cNvPicPr>
          <p:nvPr/>
        </p:nvPicPr>
        <p:blipFill>
          <a:blip r:embed="rId6"/>
          <a:stretch>
            <a:fillRect/>
          </a:stretch>
        </p:blipFill>
        <p:spPr>
          <a:xfrm>
            <a:off x="655439" y="4840843"/>
            <a:ext cx="936427" cy="1437203"/>
          </a:xfrm>
          <a:prstGeom prst="rect">
            <a:avLst/>
          </a:prstGeom>
        </p:spPr>
      </p:pic>
      <p:sp>
        <p:nvSpPr>
          <p:cNvPr id="11" name="Text 5"/>
          <p:cNvSpPr/>
          <p:nvPr/>
        </p:nvSpPr>
        <p:spPr>
          <a:xfrm>
            <a:off x="1779151" y="5028128"/>
            <a:ext cx="3276719" cy="351234"/>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3. Clustering (K-Means)</a:t>
            </a:r>
            <a:endParaRPr lang="en-US" sz="2200" dirty="0"/>
          </a:p>
        </p:txBody>
      </p:sp>
      <p:sp>
        <p:nvSpPr>
          <p:cNvPr id="12" name="Text 6"/>
          <p:cNvSpPr/>
          <p:nvPr/>
        </p:nvSpPr>
        <p:spPr>
          <a:xfrm>
            <a:off x="1779151" y="5491639"/>
            <a:ext cx="6709410" cy="599123"/>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Inter" pitchFamily="34" charset="0"/>
                <a:ea typeface="Inter" pitchFamily="34" charset="-122"/>
                <a:cs typeface="Inter" pitchFamily="34" charset="-120"/>
              </a:rPr>
              <a:t>Grouping students with similar performance characteristics to identify distinct learning profiles.</a:t>
            </a:r>
            <a:endParaRPr lang="en-US" sz="1450" dirty="0"/>
          </a:p>
        </p:txBody>
      </p:sp>
      <p:pic>
        <p:nvPicPr>
          <p:cNvPr id="13" name="Image 4" descr="preencoded.png"/>
          <p:cNvPicPr>
            <a:picLocks noChangeAspect="1"/>
          </p:cNvPicPr>
          <p:nvPr/>
        </p:nvPicPr>
        <p:blipFill>
          <a:blip r:embed="rId7"/>
          <a:stretch>
            <a:fillRect/>
          </a:stretch>
        </p:blipFill>
        <p:spPr>
          <a:xfrm>
            <a:off x="655439" y="6278047"/>
            <a:ext cx="936427" cy="1437203"/>
          </a:xfrm>
          <a:prstGeom prst="rect">
            <a:avLst/>
          </a:prstGeom>
        </p:spPr>
      </p:pic>
      <p:sp>
        <p:nvSpPr>
          <p:cNvPr id="14" name="Text 7"/>
          <p:cNvSpPr/>
          <p:nvPr/>
        </p:nvSpPr>
        <p:spPr>
          <a:xfrm>
            <a:off x="1779151" y="6465332"/>
            <a:ext cx="3251478" cy="351234"/>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4. AI Recommendations</a:t>
            </a:r>
            <a:endParaRPr lang="en-US" sz="2200" dirty="0"/>
          </a:p>
        </p:txBody>
      </p:sp>
      <p:sp>
        <p:nvSpPr>
          <p:cNvPr id="15" name="Text 8"/>
          <p:cNvSpPr/>
          <p:nvPr/>
        </p:nvSpPr>
        <p:spPr>
          <a:xfrm>
            <a:off x="1779151" y="6928842"/>
            <a:ext cx="6709410" cy="599123"/>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Inter" pitchFamily="34" charset="0"/>
                <a:ea typeface="Inter" pitchFamily="34" charset="-122"/>
                <a:cs typeface="Inter" pitchFamily="34" charset="-120"/>
              </a:rPr>
              <a:t>Generating personalized, actionable advice to help students improve their academic journey.</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3881" y="450890"/>
            <a:ext cx="8021836" cy="512326"/>
          </a:xfrm>
          <a:prstGeom prst="rect">
            <a:avLst/>
          </a:prstGeom>
          <a:noFill/>
          <a:ln/>
        </p:spPr>
        <p:txBody>
          <a:bodyPr wrap="none" lIns="0" tIns="0" rIns="0" bIns="0" rtlCol="0" anchor="t"/>
          <a:lstStyle/>
          <a:p>
            <a:pPr marL="0" indent="0" algn="l">
              <a:lnSpc>
                <a:spcPts val="4000"/>
              </a:lnSpc>
              <a:buNone/>
            </a:pPr>
            <a:r>
              <a:rPr lang="en-US" sz="3200" b="1" dirty="0">
                <a:solidFill>
                  <a:srgbClr val="FFFFFF"/>
                </a:solidFill>
                <a:latin typeface="Inter Bold" pitchFamily="34" charset="0"/>
                <a:ea typeface="Inter Bold" pitchFamily="34" charset="-122"/>
                <a:cs typeface="Inter Bold" pitchFamily="34" charset="-120"/>
              </a:rPr>
              <a:t>Phase 1: Deep Dive into Data Exploration</a:t>
            </a:r>
            <a:endParaRPr lang="en-US" sz="3200" dirty="0"/>
          </a:p>
        </p:txBody>
      </p:sp>
      <p:sp>
        <p:nvSpPr>
          <p:cNvPr id="3" name="Text 1"/>
          <p:cNvSpPr/>
          <p:nvPr/>
        </p:nvSpPr>
        <p:spPr>
          <a:xfrm>
            <a:off x="573881" y="1356598"/>
            <a:ext cx="6541294" cy="786884"/>
          </a:xfrm>
          <a:prstGeom prst="rect">
            <a:avLst/>
          </a:prstGeom>
          <a:noFill/>
          <a:ln/>
        </p:spPr>
        <p:txBody>
          <a:bodyPr wrap="square" lIns="0" tIns="0" rIns="0" bIns="0" rtlCol="0" anchor="t"/>
          <a:lstStyle/>
          <a:p>
            <a:pPr marL="0" indent="0" algn="l">
              <a:lnSpc>
                <a:spcPts val="2050"/>
              </a:lnSpc>
              <a:buNone/>
            </a:pPr>
            <a:r>
              <a:rPr lang="en-US" sz="1250" dirty="0">
                <a:solidFill>
                  <a:srgbClr val="E5E0DF"/>
                </a:solidFill>
                <a:latin typeface="Inter" pitchFamily="34" charset="0"/>
                <a:ea typeface="Inter" pitchFamily="34" charset="-122"/>
                <a:cs typeface="Inter" pitchFamily="34" charset="-120"/>
              </a:rPr>
              <a:t>Our initial phase involved a thorough exploration of the dataset to uncover foundational insights into student performance. This critical step sets the stage for more advanced analytical techniques.</a:t>
            </a:r>
            <a:endParaRPr lang="en-US" sz="1250" dirty="0"/>
          </a:p>
        </p:txBody>
      </p:sp>
      <p:sp>
        <p:nvSpPr>
          <p:cNvPr id="4" name="Text 2"/>
          <p:cNvSpPr/>
          <p:nvPr/>
        </p:nvSpPr>
        <p:spPr>
          <a:xfrm>
            <a:off x="573881" y="2291001"/>
            <a:ext cx="6541294" cy="524589"/>
          </a:xfrm>
          <a:prstGeom prst="rect">
            <a:avLst/>
          </a:prstGeom>
          <a:noFill/>
          <a:ln/>
        </p:spPr>
        <p:txBody>
          <a:bodyPr wrap="square" lIns="0" tIns="0" rIns="0" bIns="0" rtlCol="0" anchor="t"/>
          <a:lstStyle/>
          <a:p>
            <a:pPr marL="342900" indent="-342900" algn="l">
              <a:lnSpc>
                <a:spcPts val="2050"/>
              </a:lnSpc>
              <a:buSzPct val="100000"/>
              <a:buChar char="•"/>
            </a:pPr>
            <a:r>
              <a:rPr lang="en-US" sz="1250" b="1" dirty="0">
                <a:solidFill>
                  <a:srgbClr val="E5E0DF"/>
                </a:solidFill>
                <a:latin typeface="Inter" pitchFamily="34" charset="0"/>
                <a:ea typeface="Inter" pitchFamily="34" charset="-122"/>
                <a:cs typeface="Inter" pitchFamily="34" charset="-120"/>
              </a:rPr>
              <a:t>Score distribution analysis</a:t>
            </a:r>
            <a:r>
              <a:rPr lang="en-US" sz="1250" dirty="0">
                <a:solidFill>
                  <a:srgbClr val="E5E0DF"/>
                </a:solidFill>
                <a:latin typeface="Inter" pitchFamily="34" charset="0"/>
                <a:ea typeface="Inter" pitchFamily="34" charset="-122"/>
                <a:cs typeface="Inter" pitchFamily="34" charset="-120"/>
              </a:rPr>
              <a:t>: Detailed examination of how scores are spread across Math, Reading, and Writing to identify overall trends and outliers.</a:t>
            </a:r>
            <a:endParaRPr lang="en-US" sz="1250" dirty="0"/>
          </a:p>
        </p:txBody>
      </p:sp>
      <p:sp>
        <p:nvSpPr>
          <p:cNvPr id="5" name="Text 3"/>
          <p:cNvSpPr/>
          <p:nvPr/>
        </p:nvSpPr>
        <p:spPr>
          <a:xfrm>
            <a:off x="573881" y="2872978"/>
            <a:ext cx="6541294" cy="786884"/>
          </a:xfrm>
          <a:prstGeom prst="rect">
            <a:avLst/>
          </a:prstGeom>
          <a:noFill/>
          <a:ln/>
        </p:spPr>
        <p:txBody>
          <a:bodyPr wrap="square" lIns="0" tIns="0" rIns="0" bIns="0" rtlCol="0" anchor="t"/>
          <a:lstStyle/>
          <a:p>
            <a:pPr marL="342900" indent="-342900" algn="l">
              <a:lnSpc>
                <a:spcPts val="2050"/>
              </a:lnSpc>
              <a:buSzPct val="100000"/>
              <a:buChar char="•"/>
            </a:pPr>
            <a:r>
              <a:rPr lang="en-US" sz="1250" b="1" dirty="0">
                <a:solidFill>
                  <a:srgbClr val="E5E0DF"/>
                </a:solidFill>
                <a:latin typeface="Inter" pitchFamily="34" charset="0"/>
                <a:ea typeface="Inter" pitchFamily="34" charset="-122"/>
                <a:cs typeface="Inter" pitchFamily="34" charset="-120"/>
              </a:rPr>
              <a:t>Math score challenges observed</a:t>
            </a:r>
            <a:r>
              <a:rPr lang="en-US" sz="1250" dirty="0">
                <a:solidFill>
                  <a:srgbClr val="E5E0DF"/>
                </a:solidFill>
                <a:latin typeface="Inter" pitchFamily="34" charset="0"/>
                <a:ea typeface="Inter" pitchFamily="34" charset="-122"/>
                <a:cs typeface="Inter" pitchFamily="34" charset="-120"/>
              </a:rPr>
              <a:t>: Noted a particular concentration of lower scores or significant variance within the Math subject, indicating an area requiring targeted intervention.</a:t>
            </a:r>
            <a:endParaRPr lang="en-US" sz="1250" dirty="0"/>
          </a:p>
        </p:txBody>
      </p:sp>
      <p:pic>
        <p:nvPicPr>
          <p:cNvPr id="6" name="Image 0" descr="preencoded.png"/>
          <p:cNvPicPr>
            <a:picLocks noChangeAspect="1"/>
          </p:cNvPicPr>
          <p:nvPr/>
        </p:nvPicPr>
        <p:blipFill>
          <a:blip r:embed="rId3"/>
          <a:stretch>
            <a:fillRect/>
          </a:stretch>
        </p:blipFill>
        <p:spPr>
          <a:xfrm>
            <a:off x="7522845" y="1393508"/>
            <a:ext cx="6541294" cy="6541294"/>
          </a:xfrm>
          <a:prstGeom prst="rect">
            <a:avLst/>
          </a:prstGeom>
        </p:spPr>
      </p:pic>
      <p:sp>
        <p:nvSpPr>
          <p:cNvPr id="7" name="Shape 4"/>
          <p:cNvSpPr/>
          <p:nvPr/>
        </p:nvSpPr>
        <p:spPr>
          <a:xfrm>
            <a:off x="573881" y="8303657"/>
            <a:ext cx="13482638" cy="696635"/>
          </a:xfrm>
          <a:prstGeom prst="roundRect">
            <a:avLst>
              <a:gd name="adj" fmla="val 9886"/>
            </a:avLst>
          </a:prstGeom>
          <a:solidFill>
            <a:srgbClr val="0A004D"/>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737830" y="8555593"/>
            <a:ext cx="204907" cy="163949"/>
          </a:xfrm>
          <a:prstGeom prst="rect">
            <a:avLst/>
          </a:prstGeom>
        </p:spPr>
      </p:pic>
      <p:sp>
        <p:nvSpPr>
          <p:cNvPr id="9" name="Text 5"/>
          <p:cNvSpPr/>
          <p:nvPr/>
        </p:nvSpPr>
        <p:spPr>
          <a:xfrm>
            <a:off x="1106686" y="8508563"/>
            <a:ext cx="12785884" cy="262295"/>
          </a:xfrm>
          <a:prstGeom prst="rect">
            <a:avLst/>
          </a:prstGeom>
          <a:noFill/>
          <a:ln/>
        </p:spPr>
        <p:txBody>
          <a:bodyPr wrap="none" lIns="0" tIns="0" rIns="0" bIns="0" rtlCol="0" anchor="t"/>
          <a:lstStyle/>
          <a:p>
            <a:pPr marL="0" indent="0" algn="l">
              <a:lnSpc>
                <a:spcPts val="2050"/>
              </a:lnSpc>
              <a:buNone/>
            </a:pPr>
            <a:r>
              <a:rPr lang="en-US" sz="1250" dirty="0">
                <a:solidFill>
                  <a:srgbClr val="FFFFFF"/>
                </a:solidFill>
                <a:latin typeface="Inter" pitchFamily="34" charset="0"/>
                <a:ea typeface="Inter" pitchFamily="34" charset="-122"/>
                <a:cs typeface="Inter" pitchFamily="34" charset="-120"/>
              </a:rPr>
              <a:t>Early identification of academic challenges allows for proactive strategy development.</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4725" y="648533"/>
            <a:ext cx="7834551" cy="1169194"/>
          </a:xfrm>
          <a:prstGeom prst="rect">
            <a:avLst/>
          </a:prstGeom>
          <a:noFill/>
          <a:ln/>
        </p:spPr>
        <p:txBody>
          <a:bodyPr wrap="square" lIns="0" tIns="0" rIns="0" bIns="0" rtlCol="0" anchor="t"/>
          <a:lstStyle/>
          <a:p>
            <a:pPr marL="0" indent="0" algn="l">
              <a:lnSpc>
                <a:spcPts val="4600"/>
              </a:lnSpc>
              <a:buNone/>
            </a:pPr>
            <a:r>
              <a:rPr lang="en-US" sz="3650" b="1" dirty="0">
                <a:solidFill>
                  <a:srgbClr val="FFFFFF"/>
                </a:solidFill>
                <a:latin typeface="Inter Bold" pitchFamily="34" charset="0"/>
                <a:ea typeface="Inter Bold" pitchFamily="34" charset="-122"/>
                <a:cs typeface="Inter Bold" pitchFamily="34" charset="-120"/>
              </a:rPr>
              <a:t>Phase 2: Supervised Learning for Prediction</a:t>
            </a:r>
            <a:endParaRPr lang="en-US" sz="3650" dirty="0"/>
          </a:p>
        </p:txBody>
      </p:sp>
      <p:sp>
        <p:nvSpPr>
          <p:cNvPr id="4" name="Shape 1"/>
          <p:cNvSpPr/>
          <p:nvPr/>
        </p:nvSpPr>
        <p:spPr>
          <a:xfrm>
            <a:off x="654725" y="2098358"/>
            <a:ext cx="3823692" cy="3096578"/>
          </a:xfrm>
          <a:prstGeom prst="roundRect">
            <a:avLst>
              <a:gd name="adj" fmla="val 2538"/>
            </a:avLst>
          </a:prstGeom>
          <a:solidFill>
            <a:srgbClr val="110080"/>
          </a:solidFill>
          <a:ln w="7620">
            <a:solidFill>
              <a:srgbClr val="2A1999"/>
            </a:solidFill>
            <a:prstDash val="solid"/>
          </a:ln>
        </p:spPr>
        <p:txBody>
          <a:bodyPr/>
          <a:lstStyle/>
          <a:p>
            <a:endParaRPr lang="en-US"/>
          </a:p>
        </p:txBody>
      </p:sp>
      <p:sp>
        <p:nvSpPr>
          <p:cNvPr id="5" name="Shape 2"/>
          <p:cNvSpPr/>
          <p:nvPr/>
        </p:nvSpPr>
        <p:spPr>
          <a:xfrm>
            <a:off x="849392" y="2293025"/>
            <a:ext cx="561261" cy="561261"/>
          </a:xfrm>
          <a:prstGeom prst="roundRect">
            <a:avLst>
              <a:gd name="adj" fmla="val 16290256"/>
            </a:avLst>
          </a:prstGeom>
          <a:solidFill>
            <a:srgbClr val="2B0AFF"/>
          </a:solidFill>
          <a:ln/>
        </p:spPr>
        <p:txBody>
          <a:bodyPr/>
          <a:lstStyle/>
          <a:p>
            <a:endParaRPr lang="en-US"/>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697" y="2447330"/>
            <a:ext cx="252532" cy="252532"/>
          </a:xfrm>
          <a:prstGeom prst="rect">
            <a:avLst/>
          </a:prstGeom>
        </p:spPr>
      </p:pic>
      <p:sp>
        <p:nvSpPr>
          <p:cNvPr id="7" name="Text 3"/>
          <p:cNvSpPr/>
          <p:nvPr/>
        </p:nvSpPr>
        <p:spPr>
          <a:xfrm>
            <a:off x="849392" y="3041333"/>
            <a:ext cx="2806303" cy="350758"/>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Multiple ML Models</a:t>
            </a:r>
            <a:endParaRPr lang="en-US" sz="2200" dirty="0"/>
          </a:p>
        </p:txBody>
      </p:sp>
      <p:sp>
        <p:nvSpPr>
          <p:cNvPr id="8" name="Text 4"/>
          <p:cNvSpPr/>
          <p:nvPr/>
        </p:nvSpPr>
        <p:spPr>
          <a:xfrm>
            <a:off x="849392" y="3504248"/>
            <a:ext cx="3434358" cy="1496020"/>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Inter" pitchFamily="34" charset="0"/>
                <a:ea typeface="Inter" pitchFamily="34" charset="-122"/>
                <a:cs typeface="Inter" pitchFamily="34" charset="-120"/>
              </a:rPr>
              <a:t>We employed a variety of supervised learning models, including Regression, Classification, and Decision Trees, to leverage their unique predictive strengths.</a:t>
            </a:r>
            <a:endParaRPr lang="en-US" sz="1450" dirty="0"/>
          </a:p>
        </p:txBody>
      </p:sp>
      <p:sp>
        <p:nvSpPr>
          <p:cNvPr id="9" name="Shape 5"/>
          <p:cNvSpPr/>
          <p:nvPr/>
        </p:nvSpPr>
        <p:spPr>
          <a:xfrm>
            <a:off x="4665464" y="2098358"/>
            <a:ext cx="3823811" cy="3096578"/>
          </a:xfrm>
          <a:prstGeom prst="roundRect">
            <a:avLst>
              <a:gd name="adj" fmla="val 2538"/>
            </a:avLst>
          </a:prstGeom>
          <a:solidFill>
            <a:srgbClr val="110080"/>
          </a:solidFill>
          <a:ln w="7620">
            <a:solidFill>
              <a:srgbClr val="2A1999"/>
            </a:solidFill>
            <a:prstDash val="solid"/>
          </a:ln>
        </p:spPr>
        <p:txBody>
          <a:bodyPr/>
          <a:lstStyle/>
          <a:p>
            <a:endParaRPr lang="en-US"/>
          </a:p>
        </p:txBody>
      </p:sp>
      <p:sp>
        <p:nvSpPr>
          <p:cNvPr id="10" name="Shape 6"/>
          <p:cNvSpPr/>
          <p:nvPr/>
        </p:nvSpPr>
        <p:spPr>
          <a:xfrm>
            <a:off x="4860131" y="2293025"/>
            <a:ext cx="561261" cy="561261"/>
          </a:xfrm>
          <a:prstGeom prst="roundRect">
            <a:avLst>
              <a:gd name="adj" fmla="val 16290256"/>
            </a:avLst>
          </a:prstGeom>
          <a:solidFill>
            <a:srgbClr val="2B0AFF"/>
          </a:solidFill>
          <a:ln/>
        </p:spPr>
        <p:txBody>
          <a:bodyPr/>
          <a:lstStyle/>
          <a:p>
            <a:endParaRPr lang="en-US"/>
          </a:p>
        </p:txBody>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4436" y="2447330"/>
            <a:ext cx="252532" cy="252532"/>
          </a:xfrm>
          <a:prstGeom prst="rect">
            <a:avLst/>
          </a:prstGeom>
        </p:spPr>
      </p:pic>
      <p:sp>
        <p:nvSpPr>
          <p:cNvPr id="12" name="Text 7"/>
          <p:cNvSpPr/>
          <p:nvPr/>
        </p:nvSpPr>
        <p:spPr>
          <a:xfrm>
            <a:off x="4860131" y="3041333"/>
            <a:ext cx="3011567" cy="350758"/>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Comparative Analysis</a:t>
            </a:r>
            <a:endParaRPr lang="en-US" sz="2200" dirty="0"/>
          </a:p>
        </p:txBody>
      </p:sp>
      <p:sp>
        <p:nvSpPr>
          <p:cNvPr id="13" name="Text 8"/>
          <p:cNvSpPr/>
          <p:nvPr/>
        </p:nvSpPr>
        <p:spPr>
          <a:xfrm>
            <a:off x="4860131" y="3504248"/>
            <a:ext cx="3434477" cy="1496020"/>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Inter" pitchFamily="34" charset="0"/>
                <a:ea typeface="Inter" pitchFamily="34" charset="-122"/>
                <a:cs typeface="Inter" pitchFamily="34" charset="-120"/>
              </a:rPr>
              <a:t>The performance of each model was rigorously compared using key metrics like accuracy, precision, recall, and F1-score to determine the most effective predictors.</a:t>
            </a:r>
            <a:endParaRPr lang="en-US" sz="1450" dirty="0"/>
          </a:p>
        </p:txBody>
      </p:sp>
      <p:sp>
        <p:nvSpPr>
          <p:cNvPr id="14" name="Shape 9"/>
          <p:cNvSpPr/>
          <p:nvPr/>
        </p:nvSpPr>
        <p:spPr>
          <a:xfrm>
            <a:off x="654725" y="5381982"/>
            <a:ext cx="7834551" cy="2198965"/>
          </a:xfrm>
          <a:prstGeom prst="roundRect">
            <a:avLst>
              <a:gd name="adj" fmla="val 3573"/>
            </a:avLst>
          </a:prstGeom>
          <a:solidFill>
            <a:srgbClr val="110080"/>
          </a:solidFill>
          <a:ln w="7620">
            <a:solidFill>
              <a:srgbClr val="2A1999"/>
            </a:solidFill>
            <a:prstDash val="solid"/>
          </a:ln>
        </p:spPr>
        <p:txBody>
          <a:bodyPr/>
          <a:lstStyle/>
          <a:p>
            <a:endParaRPr lang="en-US"/>
          </a:p>
        </p:txBody>
      </p:sp>
      <p:sp>
        <p:nvSpPr>
          <p:cNvPr id="15" name="Shape 10"/>
          <p:cNvSpPr/>
          <p:nvPr/>
        </p:nvSpPr>
        <p:spPr>
          <a:xfrm>
            <a:off x="849392" y="5576649"/>
            <a:ext cx="561261" cy="561261"/>
          </a:xfrm>
          <a:prstGeom prst="roundRect">
            <a:avLst>
              <a:gd name="adj" fmla="val 16290256"/>
            </a:avLst>
          </a:prstGeom>
          <a:solidFill>
            <a:srgbClr val="2B0AFF"/>
          </a:solidFill>
          <a:ln/>
        </p:spPr>
        <p:txBody>
          <a:bodyPr/>
          <a:lstStyle/>
          <a:p>
            <a:endParaRPr lang="en-US"/>
          </a:p>
        </p:txBody>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3697" y="5730954"/>
            <a:ext cx="252532" cy="252532"/>
          </a:xfrm>
          <a:prstGeom prst="rect">
            <a:avLst/>
          </a:prstGeom>
        </p:spPr>
      </p:pic>
      <p:sp>
        <p:nvSpPr>
          <p:cNvPr id="17" name="Text 11"/>
          <p:cNvSpPr/>
          <p:nvPr/>
        </p:nvSpPr>
        <p:spPr>
          <a:xfrm>
            <a:off x="849392" y="6324957"/>
            <a:ext cx="2806303" cy="350758"/>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Predictive Insights</a:t>
            </a:r>
            <a:endParaRPr lang="en-US" sz="2200" dirty="0"/>
          </a:p>
        </p:txBody>
      </p:sp>
      <p:sp>
        <p:nvSpPr>
          <p:cNvPr id="18" name="Text 12"/>
          <p:cNvSpPr/>
          <p:nvPr/>
        </p:nvSpPr>
        <p:spPr>
          <a:xfrm>
            <a:off x="849392" y="6787872"/>
            <a:ext cx="7445216" cy="598408"/>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Inter" pitchFamily="34" charset="0"/>
                <a:ea typeface="Inter" pitchFamily="34" charset="-122"/>
                <a:cs typeface="Inter" pitchFamily="34" charset="-120"/>
              </a:rPr>
              <a:t>These models enable us to forecast future academic success, identifying students at risk before issues escalate, offering a proactive approach to support.</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15553" y="483632"/>
            <a:ext cx="12234743" cy="549593"/>
          </a:xfrm>
          <a:prstGeom prst="rect">
            <a:avLst/>
          </a:prstGeom>
          <a:noFill/>
          <a:ln/>
        </p:spPr>
        <p:txBody>
          <a:bodyPr wrap="none" lIns="0" tIns="0" rIns="0" bIns="0" rtlCol="0" anchor="t"/>
          <a:lstStyle/>
          <a:p>
            <a:pPr marL="0" indent="0" algn="l">
              <a:lnSpc>
                <a:spcPts val="4300"/>
              </a:lnSpc>
              <a:buNone/>
            </a:pPr>
            <a:r>
              <a:rPr lang="en-US" sz="3450" b="1" dirty="0">
                <a:solidFill>
                  <a:srgbClr val="FFFFFF"/>
                </a:solidFill>
                <a:latin typeface="Inter Bold" pitchFamily="34" charset="0"/>
                <a:ea typeface="Inter Bold" pitchFamily="34" charset="-122"/>
                <a:cs typeface="Inter Bold" pitchFamily="34" charset="-120"/>
              </a:rPr>
              <a:t>Phase 3: Uncovering Student Archetypes with Clustering</a:t>
            </a:r>
            <a:endParaRPr lang="en-US" sz="3450" dirty="0"/>
          </a:p>
        </p:txBody>
      </p:sp>
      <p:pic>
        <p:nvPicPr>
          <p:cNvPr id="3" name="Image 0" descr="preencoded.png"/>
          <p:cNvPicPr>
            <a:picLocks noChangeAspect="1"/>
          </p:cNvPicPr>
          <p:nvPr/>
        </p:nvPicPr>
        <p:blipFill>
          <a:blip r:embed="rId3"/>
          <a:stretch>
            <a:fillRect/>
          </a:stretch>
        </p:blipFill>
        <p:spPr>
          <a:xfrm>
            <a:off x="615553" y="1494949"/>
            <a:ext cx="6485096" cy="6485096"/>
          </a:xfrm>
          <a:prstGeom prst="rect">
            <a:avLst/>
          </a:prstGeom>
        </p:spPr>
      </p:pic>
      <p:sp>
        <p:nvSpPr>
          <p:cNvPr id="4" name="Text 1"/>
          <p:cNvSpPr/>
          <p:nvPr/>
        </p:nvSpPr>
        <p:spPr>
          <a:xfrm>
            <a:off x="7537371" y="1455301"/>
            <a:ext cx="6485096" cy="844034"/>
          </a:xfrm>
          <a:prstGeom prst="rect">
            <a:avLst/>
          </a:prstGeom>
          <a:noFill/>
          <a:ln/>
        </p:spPr>
        <p:txBody>
          <a:bodyPr wrap="square" lIns="0" tIns="0" rIns="0" bIns="0" rtlCol="0" anchor="t"/>
          <a:lstStyle/>
          <a:p>
            <a:pPr marL="0" indent="0" algn="l">
              <a:lnSpc>
                <a:spcPts val="2200"/>
              </a:lnSpc>
              <a:buNone/>
            </a:pPr>
            <a:r>
              <a:rPr lang="en-US" sz="1350" dirty="0">
                <a:solidFill>
                  <a:srgbClr val="E5E0DF"/>
                </a:solidFill>
                <a:latin typeface="Inter" pitchFamily="34" charset="0"/>
                <a:ea typeface="Inter" pitchFamily="34" charset="-122"/>
                <a:cs typeface="Inter" pitchFamily="34" charset="-120"/>
              </a:rPr>
              <a:t>Using the K-Means clustering algorithm, we categorized students into distinct groups based on their performance patterns. This segmentation is crucial for delivering highly targeted interventions.</a:t>
            </a:r>
            <a:endParaRPr lang="en-US" sz="1350" dirty="0"/>
          </a:p>
        </p:txBody>
      </p:sp>
      <p:sp>
        <p:nvSpPr>
          <p:cNvPr id="5" name="Text 2"/>
          <p:cNvSpPr/>
          <p:nvPr/>
        </p:nvSpPr>
        <p:spPr>
          <a:xfrm>
            <a:off x="7537371" y="2457569"/>
            <a:ext cx="6485096" cy="844034"/>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E5E0DF"/>
                </a:solidFill>
                <a:latin typeface="Inter" pitchFamily="34" charset="0"/>
                <a:ea typeface="Inter" pitchFamily="34" charset="-122"/>
                <a:cs typeface="Inter" pitchFamily="34" charset="-120"/>
              </a:rPr>
              <a:t>Three Performance Clusters</a:t>
            </a:r>
            <a:r>
              <a:rPr lang="en-US" sz="1350" dirty="0">
                <a:solidFill>
                  <a:srgbClr val="E5E0DF"/>
                </a:solidFill>
                <a:latin typeface="Inter" pitchFamily="34" charset="0"/>
                <a:ea typeface="Inter" pitchFamily="34" charset="-122"/>
                <a:cs typeface="Inter" pitchFamily="34" charset="-120"/>
              </a:rPr>
              <a:t>: Students were grouped into three primary clusters: </a:t>
            </a:r>
            <a:r>
              <a:rPr lang="en-US" sz="1350" dirty="0">
                <a:solidFill>
                  <a:srgbClr val="2B0AFF"/>
                </a:solidFill>
                <a:latin typeface="Inter" pitchFamily="34" charset="0"/>
                <a:ea typeface="Inter" pitchFamily="34" charset="-122"/>
                <a:cs typeface="Inter" pitchFamily="34" charset="-120"/>
              </a:rPr>
              <a:t>High-performing</a:t>
            </a:r>
            <a:r>
              <a:rPr lang="en-US" sz="1350" dirty="0">
                <a:solidFill>
                  <a:srgbClr val="E5E0DF"/>
                </a:solidFill>
                <a:latin typeface="Inter" pitchFamily="34" charset="0"/>
                <a:ea typeface="Inter" pitchFamily="34" charset="-122"/>
                <a:cs typeface="Inter" pitchFamily="34" charset="-120"/>
              </a:rPr>
              <a:t>, </a:t>
            </a:r>
            <a:r>
              <a:rPr lang="en-US" sz="1350" dirty="0">
                <a:solidFill>
                  <a:srgbClr val="2B0AFF"/>
                </a:solidFill>
                <a:latin typeface="Inter" pitchFamily="34" charset="0"/>
                <a:ea typeface="Inter" pitchFamily="34" charset="-122"/>
                <a:cs typeface="Inter" pitchFamily="34" charset="-120"/>
              </a:rPr>
              <a:t>Medium-performing</a:t>
            </a:r>
            <a:r>
              <a:rPr lang="en-US" sz="1350" dirty="0">
                <a:solidFill>
                  <a:srgbClr val="E5E0DF"/>
                </a:solidFill>
                <a:latin typeface="Inter" pitchFamily="34" charset="0"/>
                <a:ea typeface="Inter" pitchFamily="34" charset="-122"/>
                <a:cs typeface="Inter" pitchFamily="34" charset="-120"/>
              </a:rPr>
              <a:t>, and </a:t>
            </a:r>
            <a:r>
              <a:rPr lang="en-US" sz="1350" dirty="0">
                <a:solidFill>
                  <a:srgbClr val="2B0AFF"/>
                </a:solidFill>
                <a:latin typeface="Inter" pitchFamily="34" charset="0"/>
                <a:ea typeface="Inter" pitchFamily="34" charset="-122"/>
                <a:cs typeface="Inter" pitchFamily="34" charset="-120"/>
              </a:rPr>
              <a:t>Low-performing</a:t>
            </a:r>
            <a:r>
              <a:rPr lang="en-US" sz="1350" dirty="0">
                <a:solidFill>
                  <a:srgbClr val="E5E0DF"/>
                </a:solidFill>
                <a:latin typeface="Inter" pitchFamily="34" charset="0"/>
                <a:ea typeface="Inter" pitchFamily="34" charset="-122"/>
                <a:cs typeface="Inter" pitchFamily="34" charset="-120"/>
              </a:rPr>
              <a:t> levels.</a:t>
            </a:r>
            <a:endParaRPr lang="en-US" sz="1350" dirty="0"/>
          </a:p>
        </p:txBody>
      </p:sp>
      <p:sp>
        <p:nvSpPr>
          <p:cNvPr id="6" name="Text 3"/>
          <p:cNvSpPr/>
          <p:nvPr/>
        </p:nvSpPr>
        <p:spPr>
          <a:xfrm>
            <a:off x="7537371" y="3363158"/>
            <a:ext cx="6485096" cy="844034"/>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E5E0DF"/>
                </a:solidFill>
                <a:latin typeface="Inter" pitchFamily="34" charset="0"/>
                <a:ea typeface="Inter" pitchFamily="34" charset="-122"/>
                <a:cs typeface="Inter" pitchFamily="34" charset="-120"/>
              </a:rPr>
              <a:t>Targeted Improvements</a:t>
            </a:r>
            <a:r>
              <a:rPr lang="en-US" sz="1350" dirty="0">
                <a:solidFill>
                  <a:srgbClr val="E5E0DF"/>
                </a:solidFill>
                <a:latin typeface="Inter" pitchFamily="34" charset="0"/>
                <a:ea typeface="Inter" pitchFamily="34" charset="-122"/>
                <a:cs typeface="Inter" pitchFamily="34" charset="-120"/>
              </a:rPr>
              <a:t>: Each cluster provides a clear profile, allowing educators to tailor strategies and resources more effectively to specific student needs.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0448" y="814983"/>
            <a:ext cx="11196876" cy="652105"/>
          </a:xfrm>
          <a:prstGeom prst="rect">
            <a:avLst/>
          </a:prstGeom>
          <a:noFill/>
          <a:ln/>
        </p:spPr>
        <p:txBody>
          <a:bodyPr wrap="none" lIns="0" tIns="0" rIns="0" bIns="0" rtlCol="0" anchor="t"/>
          <a:lstStyle/>
          <a:p>
            <a:pPr marL="0" indent="0" algn="l">
              <a:lnSpc>
                <a:spcPts val="5100"/>
              </a:lnSpc>
              <a:buNone/>
            </a:pPr>
            <a:r>
              <a:rPr lang="en-US" sz="4100" b="1" dirty="0">
                <a:solidFill>
                  <a:srgbClr val="FFFFFF"/>
                </a:solidFill>
                <a:latin typeface="Inter Bold" pitchFamily="34" charset="0"/>
                <a:ea typeface="Inter Bold" pitchFamily="34" charset="-122"/>
                <a:cs typeface="Inter Bold" pitchFamily="34" charset="-120"/>
              </a:rPr>
              <a:t>Phase 4: Personalized AI Recommendations</a:t>
            </a:r>
            <a:endParaRPr lang="en-US" sz="4100" dirty="0"/>
          </a:p>
        </p:txBody>
      </p:sp>
      <p:sp>
        <p:nvSpPr>
          <p:cNvPr id="3" name="Shape 1"/>
          <p:cNvSpPr/>
          <p:nvPr/>
        </p:nvSpPr>
        <p:spPr>
          <a:xfrm>
            <a:off x="730448" y="1780103"/>
            <a:ext cx="834747" cy="1252180"/>
          </a:xfrm>
          <a:prstGeom prst="roundRect">
            <a:avLst>
              <a:gd name="adj" fmla="val 360042"/>
            </a:avLst>
          </a:prstGeom>
          <a:solidFill>
            <a:srgbClr val="110080"/>
          </a:solidFill>
          <a:ln w="7620">
            <a:solidFill>
              <a:srgbClr val="2A1999"/>
            </a:solidFill>
            <a:prstDash val="solid"/>
          </a:ln>
        </p:spPr>
        <p:txBody>
          <a:bodyPr/>
          <a:lstStyle/>
          <a:p>
            <a:endParaRPr lang="en-US"/>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1314" y="2249567"/>
            <a:ext cx="313015" cy="313015"/>
          </a:xfrm>
          <a:prstGeom prst="rect">
            <a:avLst/>
          </a:prstGeom>
        </p:spPr>
      </p:pic>
      <p:sp>
        <p:nvSpPr>
          <p:cNvPr id="5" name="Text 2"/>
          <p:cNvSpPr/>
          <p:nvPr/>
        </p:nvSpPr>
        <p:spPr>
          <a:xfrm>
            <a:off x="1773793" y="1988701"/>
            <a:ext cx="3102054" cy="325993"/>
          </a:xfrm>
          <a:prstGeom prst="rect">
            <a:avLst/>
          </a:prstGeom>
          <a:noFill/>
          <a:ln/>
        </p:spPr>
        <p:txBody>
          <a:bodyPr wrap="none" lIns="0" tIns="0" rIns="0" bIns="0" rtlCol="0" anchor="t"/>
          <a:lstStyle/>
          <a:p>
            <a:pPr marL="0" indent="0" algn="l">
              <a:lnSpc>
                <a:spcPts val="2550"/>
              </a:lnSpc>
              <a:buNone/>
            </a:pPr>
            <a:r>
              <a:rPr lang="en-US" sz="2050" b="1" dirty="0">
                <a:solidFill>
                  <a:srgbClr val="E5E0DF"/>
                </a:solidFill>
                <a:latin typeface="Inter Bold" pitchFamily="34" charset="0"/>
                <a:ea typeface="Inter Bold" pitchFamily="34" charset="-122"/>
                <a:cs typeface="Inter Bold" pitchFamily="34" charset="-120"/>
              </a:rPr>
              <a:t>Customized Study Plans</a:t>
            </a:r>
            <a:endParaRPr lang="en-US" sz="2050" dirty="0"/>
          </a:p>
        </p:txBody>
      </p:sp>
      <p:sp>
        <p:nvSpPr>
          <p:cNvPr id="6" name="Text 3"/>
          <p:cNvSpPr/>
          <p:nvPr/>
        </p:nvSpPr>
        <p:spPr>
          <a:xfrm>
            <a:off x="1773793" y="2439829"/>
            <a:ext cx="12126158" cy="333851"/>
          </a:xfrm>
          <a:prstGeom prst="rect">
            <a:avLst/>
          </a:prstGeom>
          <a:noFill/>
          <a:ln/>
        </p:spPr>
        <p:txBody>
          <a:bodyPr wrap="none" lIns="0" tIns="0" rIns="0" bIns="0" rtlCol="0" anchor="t"/>
          <a:lstStyle/>
          <a:p>
            <a:pPr marL="0" indent="0" algn="l">
              <a:lnSpc>
                <a:spcPts val="2600"/>
              </a:lnSpc>
              <a:buNone/>
            </a:pPr>
            <a:r>
              <a:rPr lang="en-US" sz="1600" dirty="0">
                <a:solidFill>
                  <a:srgbClr val="E5E0DF"/>
                </a:solidFill>
                <a:latin typeface="Inter" pitchFamily="34" charset="0"/>
                <a:ea typeface="Inter" pitchFamily="34" charset="-122"/>
                <a:cs typeface="Inter" pitchFamily="34" charset="-120"/>
              </a:rPr>
              <a:t>AI generates study recommendations tailored to each student's identified strengths and weaknesses.</a:t>
            </a:r>
            <a:endParaRPr lang="en-US" sz="1600" dirty="0"/>
          </a:p>
        </p:txBody>
      </p:sp>
      <p:sp>
        <p:nvSpPr>
          <p:cNvPr id="7" name="Shape 4"/>
          <p:cNvSpPr/>
          <p:nvPr/>
        </p:nvSpPr>
        <p:spPr>
          <a:xfrm>
            <a:off x="730448" y="3240881"/>
            <a:ext cx="834747" cy="1252180"/>
          </a:xfrm>
          <a:prstGeom prst="roundRect">
            <a:avLst>
              <a:gd name="adj" fmla="val 360042"/>
            </a:avLst>
          </a:prstGeom>
          <a:solidFill>
            <a:srgbClr val="110080"/>
          </a:solidFill>
          <a:ln w="7620">
            <a:solidFill>
              <a:srgbClr val="2A1999"/>
            </a:solidFill>
            <a:prstDash val="solid"/>
          </a:ln>
        </p:spPr>
        <p:txBody>
          <a:bodyPr/>
          <a:lstStyle/>
          <a:p>
            <a:endParaRPr lang="en-US"/>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1314" y="3710345"/>
            <a:ext cx="313015" cy="313015"/>
          </a:xfrm>
          <a:prstGeom prst="rect">
            <a:avLst/>
          </a:prstGeom>
        </p:spPr>
      </p:pic>
      <p:sp>
        <p:nvSpPr>
          <p:cNvPr id="9" name="Text 5"/>
          <p:cNvSpPr/>
          <p:nvPr/>
        </p:nvSpPr>
        <p:spPr>
          <a:xfrm>
            <a:off x="1773793" y="3449479"/>
            <a:ext cx="2608778" cy="325993"/>
          </a:xfrm>
          <a:prstGeom prst="rect">
            <a:avLst/>
          </a:prstGeom>
          <a:noFill/>
          <a:ln/>
        </p:spPr>
        <p:txBody>
          <a:bodyPr wrap="none" lIns="0" tIns="0" rIns="0" bIns="0" rtlCol="0" anchor="t"/>
          <a:lstStyle/>
          <a:p>
            <a:pPr marL="0" indent="0" algn="l">
              <a:lnSpc>
                <a:spcPts val="2550"/>
              </a:lnSpc>
              <a:buNone/>
            </a:pPr>
            <a:r>
              <a:rPr lang="en-US" sz="2050" b="1" dirty="0">
                <a:solidFill>
                  <a:srgbClr val="E5E0DF"/>
                </a:solidFill>
                <a:latin typeface="Inter Bold" pitchFamily="34" charset="0"/>
                <a:ea typeface="Inter Bold" pitchFamily="34" charset="-122"/>
                <a:cs typeface="Inter Bold" pitchFamily="34" charset="-120"/>
              </a:rPr>
              <a:t>Reduce Absences</a:t>
            </a:r>
            <a:endParaRPr lang="en-US" sz="2050" dirty="0"/>
          </a:p>
        </p:txBody>
      </p:sp>
      <p:sp>
        <p:nvSpPr>
          <p:cNvPr id="10" name="Text 6"/>
          <p:cNvSpPr/>
          <p:nvPr/>
        </p:nvSpPr>
        <p:spPr>
          <a:xfrm>
            <a:off x="1773793" y="3900607"/>
            <a:ext cx="12126158" cy="333851"/>
          </a:xfrm>
          <a:prstGeom prst="rect">
            <a:avLst/>
          </a:prstGeom>
          <a:noFill/>
          <a:ln/>
        </p:spPr>
        <p:txBody>
          <a:bodyPr wrap="none" lIns="0" tIns="0" rIns="0" bIns="0" rtlCol="0" anchor="t"/>
          <a:lstStyle/>
          <a:p>
            <a:pPr marL="0" indent="0" algn="l">
              <a:lnSpc>
                <a:spcPts val="2600"/>
              </a:lnSpc>
              <a:buNone/>
            </a:pPr>
            <a:r>
              <a:rPr lang="en-US" sz="1600" dirty="0">
                <a:solidFill>
                  <a:srgbClr val="E5E0DF"/>
                </a:solidFill>
                <a:latin typeface="Inter" pitchFamily="34" charset="0"/>
                <a:ea typeface="Inter" pitchFamily="34" charset="-122"/>
                <a:cs typeface="Inter" pitchFamily="34" charset="-120"/>
              </a:rPr>
              <a:t>Suggestions are provided to address attendance issues, recognizing its significant impact on overall performance.</a:t>
            </a:r>
            <a:endParaRPr lang="en-US" sz="1600" dirty="0"/>
          </a:p>
        </p:txBody>
      </p:sp>
      <p:sp>
        <p:nvSpPr>
          <p:cNvPr id="11" name="Shape 7"/>
          <p:cNvSpPr/>
          <p:nvPr/>
        </p:nvSpPr>
        <p:spPr>
          <a:xfrm>
            <a:off x="730448" y="4701659"/>
            <a:ext cx="834747" cy="1252180"/>
          </a:xfrm>
          <a:prstGeom prst="roundRect">
            <a:avLst>
              <a:gd name="adj" fmla="val 360042"/>
            </a:avLst>
          </a:prstGeom>
          <a:solidFill>
            <a:srgbClr val="110080"/>
          </a:solidFill>
          <a:ln w="7620">
            <a:solidFill>
              <a:srgbClr val="2A1999"/>
            </a:solidFill>
            <a:prstDash val="solid"/>
          </a:ln>
        </p:spPr>
        <p:txBody>
          <a:bodyPr/>
          <a:lstStyle/>
          <a:p>
            <a:endParaRPr lang="en-US"/>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1314" y="5171123"/>
            <a:ext cx="313015" cy="313015"/>
          </a:xfrm>
          <a:prstGeom prst="rect">
            <a:avLst/>
          </a:prstGeom>
        </p:spPr>
      </p:pic>
      <p:sp>
        <p:nvSpPr>
          <p:cNvPr id="13" name="Text 8"/>
          <p:cNvSpPr/>
          <p:nvPr/>
        </p:nvSpPr>
        <p:spPr>
          <a:xfrm>
            <a:off x="1773793" y="4910257"/>
            <a:ext cx="3109317" cy="325993"/>
          </a:xfrm>
          <a:prstGeom prst="rect">
            <a:avLst/>
          </a:prstGeom>
          <a:noFill/>
          <a:ln/>
        </p:spPr>
        <p:txBody>
          <a:bodyPr wrap="none" lIns="0" tIns="0" rIns="0" bIns="0" rtlCol="0" anchor="t"/>
          <a:lstStyle/>
          <a:p>
            <a:pPr marL="0" indent="0" algn="l">
              <a:lnSpc>
                <a:spcPts val="2550"/>
              </a:lnSpc>
              <a:buNone/>
            </a:pPr>
            <a:r>
              <a:rPr lang="en-US" sz="2050" b="1" dirty="0">
                <a:solidFill>
                  <a:srgbClr val="E5E0DF"/>
                </a:solidFill>
                <a:latin typeface="Inter Bold" pitchFamily="34" charset="0"/>
                <a:ea typeface="Inter Bold" pitchFamily="34" charset="-122"/>
                <a:cs typeface="Inter Bold" pitchFamily="34" charset="-120"/>
              </a:rPr>
              <a:t>Focus on Weak Subjects</a:t>
            </a:r>
            <a:endParaRPr lang="en-US" sz="2050" dirty="0"/>
          </a:p>
        </p:txBody>
      </p:sp>
      <p:sp>
        <p:nvSpPr>
          <p:cNvPr id="14" name="Text 9"/>
          <p:cNvSpPr/>
          <p:nvPr/>
        </p:nvSpPr>
        <p:spPr>
          <a:xfrm>
            <a:off x="1773793" y="5361384"/>
            <a:ext cx="12126158" cy="333851"/>
          </a:xfrm>
          <a:prstGeom prst="rect">
            <a:avLst/>
          </a:prstGeom>
          <a:noFill/>
          <a:ln/>
        </p:spPr>
        <p:txBody>
          <a:bodyPr wrap="none" lIns="0" tIns="0" rIns="0" bIns="0" rtlCol="0" anchor="t"/>
          <a:lstStyle/>
          <a:p>
            <a:pPr marL="0" indent="0" algn="l">
              <a:lnSpc>
                <a:spcPts val="2600"/>
              </a:lnSpc>
              <a:buNone/>
            </a:pPr>
            <a:r>
              <a:rPr lang="en-US" sz="1600" dirty="0">
                <a:solidFill>
                  <a:srgbClr val="E5E0DF"/>
                </a:solidFill>
                <a:latin typeface="Inter" pitchFamily="34" charset="0"/>
                <a:ea typeface="Inter" pitchFamily="34" charset="-122"/>
                <a:cs typeface="Inter" pitchFamily="34" charset="-120"/>
              </a:rPr>
              <a:t>Specific guidance is given to prioritize and reinforce learning in subjects where students consistently underperform.</a:t>
            </a:r>
            <a:endParaRPr lang="en-US" sz="1600" dirty="0"/>
          </a:p>
        </p:txBody>
      </p:sp>
      <p:sp>
        <p:nvSpPr>
          <p:cNvPr id="15" name="Shape 10"/>
          <p:cNvSpPr/>
          <p:nvPr/>
        </p:nvSpPr>
        <p:spPr>
          <a:xfrm>
            <a:off x="730448" y="6162437"/>
            <a:ext cx="834747" cy="1252180"/>
          </a:xfrm>
          <a:prstGeom prst="roundRect">
            <a:avLst>
              <a:gd name="adj" fmla="val 360042"/>
            </a:avLst>
          </a:prstGeom>
          <a:solidFill>
            <a:srgbClr val="110080"/>
          </a:solidFill>
          <a:ln w="7620">
            <a:solidFill>
              <a:srgbClr val="2A1999"/>
            </a:solidFill>
            <a:prstDash val="solid"/>
          </a:ln>
        </p:spPr>
        <p:txBody>
          <a:bodyPr/>
          <a:lstStyle/>
          <a:p>
            <a:endParaRPr lang="en-US"/>
          </a:p>
        </p:txBody>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1314" y="6631900"/>
            <a:ext cx="313015" cy="313015"/>
          </a:xfrm>
          <a:prstGeom prst="rect">
            <a:avLst/>
          </a:prstGeom>
        </p:spPr>
      </p:pic>
      <p:sp>
        <p:nvSpPr>
          <p:cNvPr id="17" name="Text 11"/>
          <p:cNvSpPr/>
          <p:nvPr/>
        </p:nvSpPr>
        <p:spPr>
          <a:xfrm>
            <a:off x="1773793" y="6371034"/>
            <a:ext cx="3606879" cy="325993"/>
          </a:xfrm>
          <a:prstGeom prst="rect">
            <a:avLst/>
          </a:prstGeom>
          <a:noFill/>
          <a:ln/>
        </p:spPr>
        <p:txBody>
          <a:bodyPr wrap="none" lIns="0" tIns="0" rIns="0" bIns="0" rtlCol="0" anchor="t"/>
          <a:lstStyle/>
          <a:p>
            <a:pPr marL="0" indent="0" algn="l">
              <a:lnSpc>
                <a:spcPts val="2550"/>
              </a:lnSpc>
              <a:buNone/>
            </a:pPr>
            <a:r>
              <a:rPr lang="en-US" sz="2050" b="1" dirty="0">
                <a:solidFill>
                  <a:srgbClr val="E5E0DF"/>
                </a:solidFill>
                <a:latin typeface="Inter Bold" pitchFamily="34" charset="0"/>
                <a:ea typeface="Inter Bold" pitchFamily="34" charset="-122"/>
                <a:cs typeface="Inter Bold" pitchFamily="34" charset="-120"/>
              </a:rPr>
              <a:t>Optimal Resource Allocation</a:t>
            </a:r>
            <a:endParaRPr lang="en-US" sz="2050" dirty="0"/>
          </a:p>
        </p:txBody>
      </p:sp>
      <p:sp>
        <p:nvSpPr>
          <p:cNvPr id="18" name="Text 12"/>
          <p:cNvSpPr/>
          <p:nvPr/>
        </p:nvSpPr>
        <p:spPr>
          <a:xfrm>
            <a:off x="1773793" y="6822162"/>
            <a:ext cx="12126158" cy="333851"/>
          </a:xfrm>
          <a:prstGeom prst="rect">
            <a:avLst/>
          </a:prstGeom>
          <a:noFill/>
          <a:ln/>
        </p:spPr>
        <p:txBody>
          <a:bodyPr wrap="none" lIns="0" tIns="0" rIns="0" bIns="0" rtlCol="0" anchor="t"/>
          <a:lstStyle/>
          <a:p>
            <a:pPr marL="0" indent="0" algn="l">
              <a:lnSpc>
                <a:spcPts val="2600"/>
              </a:lnSpc>
              <a:buNone/>
            </a:pPr>
            <a:r>
              <a:rPr lang="en-US" sz="1600" dirty="0">
                <a:solidFill>
                  <a:srgbClr val="E5E0DF"/>
                </a:solidFill>
                <a:latin typeface="Inter" pitchFamily="34" charset="0"/>
                <a:ea typeface="Inter" pitchFamily="34" charset="-122"/>
                <a:cs typeface="Inter" pitchFamily="34" charset="-120"/>
              </a:rPr>
              <a:t>Recommendations also guide educators on allocating resources, providing additional support where it's most needed.</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77253"/>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Conclusion: Empowering Education Through AI</a:t>
            </a:r>
            <a:endParaRPr lang="en-US" sz="4450" dirty="0"/>
          </a:p>
        </p:txBody>
      </p:sp>
      <p:sp>
        <p:nvSpPr>
          <p:cNvPr id="3" name="Text 1"/>
          <p:cNvSpPr/>
          <p:nvPr/>
        </p:nvSpPr>
        <p:spPr>
          <a:xfrm>
            <a:off x="793790" y="2839045"/>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Our AI-based system marks a significant step forward in educational technology, providing tools for both students and educators to achieve academic excellence.</a:t>
            </a:r>
            <a:endParaRPr lang="en-US" sz="1750" dirty="0"/>
          </a:p>
        </p:txBody>
      </p:sp>
      <p:sp>
        <p:nvSpPr>
          <p:cNvPr id="4" name="Text 2"/>
          <p:cNvSpPr/>
          <p:nvPr/>
        </p:nvSpPr>
        <p:spPr>
          <a:xfrm>
            <a:off x="793790" y="4131826"/>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Machine Learning facilitates </a:t>
            </a:r>
            <a:r>
              <a:rPr lang="en-US" sz="1750" b="1" dirty="0">
                <a:solidFill>
                  <a:srgbClr val="E5E0DF"/>
                </a:solidFill>
                <a:latin typeface="Inter" pitchFamily="34" charset="0"/>
                <a:ea typeface="Inter" pitchFamily="34" charset="-122"/>
                <a:cs typeface="Inter" pitchFamily="34" charset="-120"/>
              </a:rPr>
              <a:t>early intervention</a:t>
            </a:r>
            <a:r>
              <a:rPr lang="en-US" sz="1750" dirty="0">
                <a:solidFill>
                  <a:srgbClr val="E5E0DF"/>
                </a:solidFill>
                <a:latin typeface="Inter" pitchFamily="34" charset="0"/>
                <a:ea typeface="Inter" pitchFamily="34" charset="-122"/>
                <a:cs typeface="Inter" pitchFamily="34" charset="-120"/>
              </a:rPr>
              <a:t>, identifying academic risks before they manifest.</a:t>
            </a:r>
            <a:endParaRPr lang="en-US" sz="1750" dirty="0"/>
          </a:p>
        </p:txBody>
      </p:sp>
      <p:sp>
        <p:nvSpPr>
          <p:cNvPr id="5" name="Text 3"/>
          <p:cNvSpPr/>
          <p:nvPr/>
        </p:nvSpPr>
        <p:spPr>
          <a:xfrm>
            <a:off x="793790" y="493692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Empowers students with </a:t>
            </a:r>
            <a:r>
              <a:rPr lang="en-US" sz="1750" b="1" dirty="0">
                <a:solidFill>
                  <a:srgbClr val="E5E0DF"/>
                </a:solidFill>
                <a:latin typeface="Inter" pitchFamily="34" charset="0"/>
                <a:ea typeface="Inter" pitchFamily="34" charset="-122"/>
                <a:cs typeface="Inter" pitchFamily="34" charset="-120"/>
              </a:rPr>
              <a:t>personalized learning paths</a:t>
            </a:r>
            <a:r>
              <a:rPr lang="en-US" sz="1750" dirty="0">
                <a:solidFill>
                  <a:srgbClr val="E5E0DF"/>
                </a:solidFill>
                <a:latin typeface="Inter" pitchFamily="34" charset="0"/>
                <a:ea typeface="Inter" pitchFamily="34" charset="-122"/>
                <a:cs typeface="Inter" pitchFamily="34" charset="-120"/>
              </a:rPr>
              <a:t> and actionable insights for improvement.</a:t>
            </a:r>
            <a:endParaRPr lang="en-US" sz="1750" dirty="0"/>
          </a:p>
        </p:txBody>
      </p:sp>
      <p:sp>
        <p:nvSpPr>
          <p:cNvPr id="6" name="Text 4"/>
          <p:cNvSpPr/>
          <p:nvPr/>
        </p:nvSpPr>
        <p:spPr>
          <a:xfrm>
            <a:off x="793790" y="574202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Equips educators with </a:t>
            </a:r>
            <a:r>
              <a:rPr lang="en-US" sz="1750" b="1" dirty="0">
                <a:solidFill>
                  <a:srgbClr val="E5E0DF"/>
                </a:solidFill>
                <a:latin typeface="Inter" pitchFamily="34" charset="0"/>
                <a:ea typeface="Inter" pitchFamily="34" charset="-122"/>
                <a:cs typeface="Inter" pitchFamily="34" charset="-120"/>
              </a:rPr>
              <a:t>data-driven insights</a:t>
            </a:r>
            <a:r>
              <a:rPr lang="en-US" sz="1750" dirty="0">
                <a:solidFill>
                  <a:srgbClr val="E5E0DF"/>
                </a:solidFill>
                <a:latin typeface="Inter" pitchFamily="34" charset="0"/>
                <a:ea typeface="Inter" pitchFamily="34" charset="-122"/>
                <a:cs typeface="Inter" pitchFamily="34" charset="-120"/>
              </a:rPr>
              <a:t> for better decision-making and resource allocation.</a:t>
            </a:r>
            <a:endParaRPr lang="en-US" sz="1750" dirty="0"/>
          </a:p>
        </p:txBody>
      </p:sp>
      <p:sp>
        <p:nvSpPr>
          <p:cNvPr id="7" name="Text 5"/>
          <p:cNvSpPr/>
          <p:nvPr/>
        </p:nvSpPr>
        <p:spPr>
          <a:xfrm>
            <a:off x="793790" y="654712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Ultimately, it fosters a more </a:t>
            </a:r>
            <a:r>
              <a:rPr lang="en-US" sz="1750" b="1" dirty="0">
                <a:solidFill>
                  <a:srgbClr val="E5E0DF"/>
                </a:solidFill>
                <a:latin typeface="Inter" pitchFamily="34" charset="0"/>
                <a:ea typeface="Inter" pitchFamily="34" charset="-122"/>
                <a:cs typeface="Inter" pitchFamily="34" charset="-120"/>
              </a:rPr>
              <a:t>responsive and effective learning environment</a:t>
            </a:r>
            <a:r>
              <a:rPr lang="en-US" sz="1750" dirty="0">
                <a:solidFill>
                  <a:srgbClr val="E5E0DF"/>
                </a:solidFill>
                <a:latin typeface="Inter" pitchFamily="34" charset="0"/>
                <a:ea typeface="Inter" pitchFamily="34" charset="-122"/>
                <a:cs typeface="Inter" pitchFamily="34" charset="-120"/>
              </a:rPr>
              <a:t> for everyone involved.</a:t>
            </a:r>
            <a:endParaRPr lang="en-US" sz="1750" dirty="0"/>
          </a:p>
        </p:txBody>
      </p:sp>
      <p:sp>
        <p:nvSpPr>
          <p:cNvPr id="8" name="Text 6"/>
          <p:cNvSpPr/>
          <p:nvPr/>
        </p:nvSpPr>
        <p:spPr>
          <a:xfrm>
            <a:off x="7599521" y="2839045"/>
            <a:ext cx="6244709"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TM04033929[[fn=Slate]]</Template>
  <TotalTime>1</TotalTime>
  <Words>760</Words>
  <Application>Microsoft Office PowerPoint</Application>
  <PresentationFormat>Custom</PresentationFormat>
  <Paragraphs>73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Inter</vt:lpstr>
      <vt:lpstr>Inter Bold</vt:lpstr>
      <vt:lpstr>Wingdings 2</vt:lpstr>
      <vt:lpstr>Calisto MT</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PC1</dc:creator>
  <cp:lastModifiedBy>عبدالعزيز الدريبي ID 444102549</cp:lastModifiedBy>
  <cp:revision>2</cp:revision>
  <dcterms:created xsi:type="dcterms:W3CDTF">2025-12-07T13:24:26Z</dcterms:created>
  <dcterms:modified xsi:type="dcterms:W3CDTF">2025-12-07T13:26:27Z</dcterms:modified>
</cp:coreProperties>
</file>